
<file path=[Content_Types].xml><?xml version="1.0" encoding="utf-8"?>
<Types xmlns="http://schemas.openxmlformats.org/package/2006/content-types">
  <Default Extension="bin" ContentType="application/vnd.openxmlformats-officedocument.oleObject"/>
  <Default Extension="png" ContentType="image/png"/>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sldIdLst>
    <p:sldId id="358" r:id="rId2"/>
    <p:sldId id="392" r:id="rId3"/>
    <p:sldId id="454" r:id="rId4"/>
    <p:sldId id="455" r:id="rId5"/>
    <p:sldId id="456" r:id="rId6"/>
    <p:sldId id="453" r:id="rId7"/>
    <p:sldId id="393" r:id="rId8"/>
    <p:sldId id="394" r:id="rId9"/>
    <p:sldId id="395" r:id="rId10"/>
    <p:sldId id="396" r:id="rId11"/>
    <p:sldId id="397" r:id="rId12"/>
    <p:sldId id="464" r:id="rId13"/>
    <p:sldId id="438" r:id="rId14"/>
    <p:sldId id="439" r:id="rId15"/>
    <p:sldId id="440" r:id="rId16"/>
    <p:sldId id="441" r:id="rId17"/>
    <p:sldId id="442" r:id="rId18"/>
    <p:sldId id="443" r:id="rId19"/>
    <p:sldId id="444" r:id="rId20"/>
    <p:sldId id="446" r:id="rId21"/>
    <p:sldId id="447" r:id="rId22"/>
    <p:sldId id="448" r:id="rId23"/>
    <p:sldId id="449" r:id="rId24"/>
    <p:sldId id="452" r:id="rId25"/>
    <p:sldId id="465" r:id="rId26"/>
    <p:sldId id="466" r:id="rId27"/>
    <p:sldId id="457" r:id="rId28"/>
    <p:sldId id="459" r:id="rId29"/>
    <p:sldId id="460" r:id="rId30"/>
    <p:sldId id="461" r:id="rId31"/>
    <p:sldId id="462" r:id="rId32"/>
    <p:sldId id="463" r:id="rId33"/>
    <p:sldId id="467" r:id="rId34"/>
    <p:sldId id="450" r:id="rId35"/>
    <p:sldId id="451" r:id="rId36"/>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119" autoAdjust="0"/>
    <p:restoredTop sz="94660"/>
  </p:normalViewPr>
  <p:slideViewPr>
    <p:cSldViewPr snapToGrid="0">
      <p:cViewPr varScale="1">
        <p:scale>
          <a:sx n="83" d="100"/>
          <a:sy n="83" d="100"/>
        </p:scale>
        <p:origin x="1474" y="67"/>
      </p:cViewPr>
      <p:guideLst>
        <p:guide orient="horz" pos="2160"/>
        <p:guide pos="2880"/>
      </p:guideLst>
    </p:cSldViewPr>
  </p:slideViewPr>
  <p:notesTextViewPr>
    <p:cViewPr>
      <p:scale>
        <a:sx n="1" d="1"/>
        <a:sy n="1" d="1"/>
      </p:scale>
      <p:origin x="0" y="0"/>
    </p:cViewPr>
  </p:notesTextViewPr>
  <p:sorterViewPr>
    <p:cViewPr>
      <p:scale>
        <a:sx n="66" d="100"/>
        <a:sy n="66" d="100"/>
      </p:scale>
      <p:origin x="0" y="1452"/>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image" Target="../media/image3.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6.wmf"/><Relationship Id="rId1" Type="http://schemas.openxmlformats.org/officeDocument/2006/relationships/image" Target="../media/image1.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9.wmf"/><Relationship Id="rId1" Type="http://schemas.openxmlformats.org/officeDocument/2006/relationships/image" Target="../media/image8.wmf"/><Relationship Id="rId5" Type="http://schemas.openxmlformats.org/officeDocument/2006/relationships/image" Target="../media/image12.wmf"/><Relationship Id="rId4" Type="http://schemas.openxmlformats.org/officeDocument/2006/relationships/image" Target="../media/image11.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2.wmf"/><Relationship Id="rId1" Type="http://schemas.openxmlformats.org/officeDocument/2006/relationships/image" Target="../media/image15.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image" Target="../media/image17.wmf"/><Relationship Id="rId5" Type="http://schemas.openxmlformats.org/officeDocument/2006/relationships/image" Target="../media/image19.wmf"/><Relationship Id="rId4" Type="http://schemas.openxmlformats.org/officeDocument/2006/relationships/image" Target="../media/image18.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8.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31.wmf"/><Relationship Id="rId1" Type="http://schemas.openxmlformats.org/officeDocument/2006/relationships/image" Target="../media/image30.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3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4143587" y="0"/>
            <a:ext cx="3169920" cy="480060"/>
          </a:xfrm>
          <a:prstGeom prst="rect">
            <a:avLst/>
          </a:prstGeom>
        </p:spPr>
        <p:txBody>
          <a:bodyPr vert="horz" lIns="96661" tIns="48331" rIns="96661" bIns="48331" rtlCol="0"/>
          <a:lstStyle>
            <a:lvl1pPr algn="r">
              <a:defRPr sz="1300"/>
            </a:lvl1pPr>
          </a:lstStyle>
          <a:p>
            <a:fld id="{5FD0A10F-1DCD-45CF-9A31-F34E25D8FC04}" type="datetimeFigureOut">
              <a:rPr lang="en-US" smtClean="0"/>
              <a:t>10/8/2018</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61" tIns="48331" rIns="96661" bIns="48331"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a:defRPr sz="1300"/>
            </a:lvl1pPr>
          </a:lstStyle>
          <a:p>
            <a:endParaRPr lang="en-US"/>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61" tIns="48331" rIns="96661" bIns="48331" rtlCol="0" anchor="b"/>
          <a:lstStyle>
            <a:lvl1pPr algn="r">
              <a:defRPr sz="1300"/>
            </a:lvl1pPr>
          </a:lstStyle>
          <a:p>
            <a:fld id="{1AE75885-9668-4706-BA3E-406C0F698178}" type="slidenum">
              <a:rPr lang="en-US" smtClean="0"/>
              <a:t>‹#›</a:t>
            </a:fld>
            <a:endParaRPr lang="en-US"/>
          </a:p>
        </p:txBody>
      </p:sp>
    </p:spTree>
    <p:extLst>
      <p:ext uri="{BB962C8B-B14F-4D97-AF65-F5344CB8AC3E}">
        <p14:creationId xmlns:p14="http://schemas.microsoft.com/office/powerpoint/2010/main" val="30634064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1C7C28E-D4E6-4F83-85B9-729B68660BCE}" type="datetimeFigureOut">
              <a:rPr lang="en-US" smtClean="0"/>
              <a:t>10/8/2018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52AB78-8EA3-48FA-BB39-9FA4F32AF782}" type="slidenum">
              <a:rPr lang="en-US" smtClean="0"/>
              <a:t>‹#›</a:t>
            </a:fld>
            <a:endParaRPr lang="en-US"/>
          </a:p>
        </p:txBody>
      </p:sp>
    </p:spTree>
    <p:extLst>
      <p:ext uri="{BB962C8B-B14F-4D97-AF65-F5344CB8AC3E}">
        <p14:creationId xmlns:p14="http://schemas.microsoft.com/office/powerpoint/2010/main" val="7485297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1C7C28E-D4E6-4F83-85B9-729B68660BCE}" type="datetimeFigureOut">
              <a:rPr lang="en-US" smtClean="0"/>
              <a:t>10/8/2018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52AB78-8EA3-48FA-BB39-9FA4F32AF782}" type="slidenum">
              <a:rPr lang="en-US" smtClean="0"/>
              <a:t>‹#›</a:t>
            </a:fld>
            <a:endParaRPr lang="en-US"/>
          </a:p>
        </p:txBody>
      </p:sp>
    </p:spTree>
    <p:extLst>
      <p:ext uri="{BB962C8B-B14F-4D97-AF65-F5344CB8AC3E}">
        <p14:creationId xmlns:p14="http://schemas.microsoft.com/office/powerpoint/2010/main" val="5086700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1C7C28E-D4E6-4F83-85B9-729B68660BCE}" type="datetimeFigureOut">
              <a:rPr lang="en-US" smtClean="0"/>
              <a:t>10/8/2018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52AB78-8EA3-48FA-BB39-9FA4F32AF782}" type="slidenum">
              <a:rPr lang="en-US" smtClean="0"/>
              <a:t>‹#›</a:t>
            </a:fld>
            <a:endParaRPr lang="en-US"/>
          </a:p>
        </p:txBody>
      </p:sp>
    </p:spTree>
    <p:extLst>
      <p:ext uri="{BB962C8B-B14F-4D97-AF65-F5344CB8AC3E}">
        <p14:creationId xmlns:p14="http://schemas.microsoft.com/office/powerpoint/2010/main" val="26315037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1C7C28E-D4E6-4F83-85B9-729B68660BCE}" type="datetimeFigureOut">
              <a:rPr lang="en-US" smtClean="0"/>
              <a:t>10/8/2018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52AB78-8EA3-48FA-BB39-9FA4F32AF782}" type="slidenum">
              <a:rPr lang="en-US" smtClean="0"/>
              <a:t>‹#›</a:t>
            </a:fld>
            <a:endParaRPr lang="en-US"/>
          </a:p>
        </p:txBody>
      </p:sp>
    </p:spTree>
    <p:extLst>
      <p:ext uri="{BB962C8B-B14F-4D97-AF65-F5344CB8AC3E}">
        <p14:creationId xmlns:p14="http://schemas.microsoft.com/office/powerpoint/2010/main" val="27988265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1C7C28E-D4E6-4F83-85B9-729B68660BCE}" type="datetimeFigureOut">
              <a:rPr lang="en-US" smtClean="0"/>
              <a:t>10/8/2018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52AB78-8EA3-48FA-BB39-9FA4F32AF782}" type="slidenum">
              <a:rPr lang="en-US" smtClean="0"/>
              <a:t>‹#›</a:t>
            </a:fld>
            <a:endParaRPr lang="en-US"/>
          </a:p>
        </p:txBody>
      </p:sp>
    </p:spTree>
    <p:extLst>
      <p:ext uri="{BB962C8B-B14F-4D97-AF65-F5344CB8AC3E}">
        <p14:creationId xmlns:p14="http://schemas.microsoft.com/office/powerpoint/2010/main" val="17542062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1C7C28E-D4E6-4F83-85B9-729B68660BCE}" type="datetimeFigureOut">
              <a:rPr lang="en-US" smtClean="0"/>
              <a:t>10/8/2018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52AB78-8EA3-48FA-BB39-9FA4F32AF782}" type="slidenum">
              <a:rPr lang="en-US" smtClean="0"/>
              <a:t>‹#›</a:t>
            </a:fld>
            <a:endParaRPr lang="en-US"/>
          </a:p>
        </p:txBody>
      </p:sp>
    </p:spTree>
    <p:extLst>
      <p:ext uri="{BB962C8B-B14F-4D97-AF65-F5344CB8AC3E}">
        <p14:creationId xmlns:p14="http://schemas.microsoft.com/office/powerpoint/2010/main" val="28906531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1C7C28E-D4E6-4F83-85B9-729B68660BCE}" type="datetimeFigureOut">
              <a:rPr lang="en-US" smtClean="0"/>
              <a:t>10/8/2018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E52AB78-8EA3-48FA-BB39-9FA4F32AF782}" type="slidenum">
              <a:rPr lang="en-US" smtClean="0"/>
              <a:t>‹#›</a:t>
            </a:fld>
            <a:endParaRPr lang="en-US"/>
          </a:p>
        </p:txBody>
      </p:sp>
    </p:spTree>
    <p:extLst>
      <p:ext uri="{BB962C8B-B14F-4D97-AF65-F5344CB8AC3E}">
        <p14:creationId xmlns:p14="http://schemas.microsoft.com/office/powerpoint/2010/main" val="4827579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1C7C28E-D4E6-4F83-85B9-729B68660BCE}" type="datetimeFigureOut">
              <a:rPr lang="en-US" smtClean="0"/>
              <a:t>10/8/2018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E52AB78-8EA3-48FA-BB39-9FA4F32AF782}" type="slidenum">
              <a:rPr lang="en-US" smtClean="0"/>
              <a:t>‹#›</a:t>
            </a:fld>
            <a:endParaRPr lang="en-US"/>
          </a:p>
        </p:txBody>
      </p:sp>
    </p:spTree>
    <p:extLst>
      <p:ext uri="{BB962C8B-B14F-4D97-AF65-F5344CB8AC3E}">
        <p14:creationId xmlns:p14="http://schemas.microsoft.com/office/powerpoint/2010/main" val="13163155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C7C28E-D4E6-4F83-85B9-729B68660BCE}" type="datetimeFigureOut">
              <a:rPr lang="en-US" smtClean="0"/>
              <a:t>10/8/2018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E52AB78-8EA3-48FA-BB39-9FA4F32AF782}" type="slidenum">
              <a:rPr lang="en-US" smtClean="0"/>
              <a:t>‹#›</a:t>
            </a:fld>
            <a:endParaRPr lang="en-US"/>
          </a:p>
        </p:txBody>
      </p:sp>
    </p:spTree>
    <p:extLst>
      <p:ext uri="{BB962C8B-B14F-4D97-AF65-F5344CB8AC3E}">
        <p14:creationId xmlns:p14="http://schemas.microsoft.com/office/powerpoint/2010/main" val="9603848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1C7C28E-D4E6-4F83-85B9-729B68660BCE}" type="datetimeFigureOut">
              <a:rPr lang="en-US" smtClean="0"/>
              <a:t>10/8/2018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52AB78-8EA3-48FA-BB39-9FA4F32AF782}" type="slidenum">
              <a:rPr lang="en-US" smtClean="0"/>
              <a:t>‹#›</a:t>
            </a:fld>
            <a:endParaRPr lang="en-US"/>
          </a:p>
        </p:txBody>
      </p:sp>
    </p:spTree>
    <p:extLst>
      <p:ext uri="{BB962C8B-B14F-4D97-AF65-F5344CB8AC3E}">
        <p14:creationId xmlns:p14="http://schemas.microsoft.com/office/powerpoint/2010/main" val="29215912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1C7C28E-D4E6-4F83-85B9-729B68660BCE}" type="datetimeFigureOut">
              <a:rPr lang="en-US" smtClean="0"/>
              <a:t>10/8/2018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52AB78-8EA3-48FA-BB39-9FA4F32AF782}" type="slidenum">
              <a:rPr lang="en-US" smtClean="0"/>
              <a:t>‹#›</a:t>
            </a:fld>
            <a:endParaRPr lang="en-US"/>
          </a:p>
        </p:txBody>
      </p:sp>
    </p:spTree>
    <p:extLst>
      <p:ext uri="{BB962C8B-B14F-4D97-AF65-F5344CB8AC3E}">
        <p14:creationId xmlns:p14="http://schemas.microsoft.com/office/powerpoint/2010/main" val="17842109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C7C28E-D4E6-4F83-85B9-729B68660BCE}" type="datetimeFigureOut">
              <a:rPr lang="en-US" smtClean="0"/>
              <a:t>10/8/2018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E52AB78-8EA3-48FA-BB39-9FA4F32AF782}" type="slidenum">
              <a:rPr lang="en-US" smtClean="0"/>
              <a:t>‹#›</a:t>
            </a:fld>
            <a:endParaRPr lang="en-US"/>
          </a:p>
        </p:txBody>
      </p:sp>
    </p:spTree>
    <p:extLst>
      <p:ext uri="{BB962C8B-B14F-4D97-AF65-F5344CB8AC3E}">
        <p14:creationId xmlns:p14="http://schemas.microsoft.com/office/powerpoint/2010/main" val="20785833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6.wmf"/><Relationship Id="rId3" Type="http://schemas.openxmlformats.org/officeDocument/2006/relationships/oleObject" Target="../embeddings/oleObject12.bin"/><Relationship Id="rId7" Type="http://schemas.openxmlformats.org/officeDocument/2006/relationships/oleObject" Target="../embeddings/oleObject13.bin"/><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image" Target="../media/image2.wmf"/><Relationship Id="rId5" Type="http://schemas.openxmlformats.org/officeDocument/2006/relationships/oleObject" Target="../embeddings/oleObject2.bin"/><Relationship Id="rId4" Type="http://schemas.openxmlformats.org/officeDocument/2006/relationships/image" Target="../media/image15.wmf"/></Relationships>
</file>

<file path=ppt/slides/_rels/slide11.xml.rels><?xml version="1.0" encoding="UTF-8" standalone="yes"?>
<Relationships xmlns="http://schemas.openxmlformats.org/package/2006/relationships"><Relationship Id="rId8" Type="http://schemas.openxmlformats.org/officeDocument/2006/relationships/image" Target="../media/image4.wmf"/><Relationship Id="rId3" Type="http://schemas.openxmlformats.org/officeDocument/2006/relationships/oleObject" Target="../embeddings/oleObject14.bin"/><Relationship Id="rId7" Type="http://schemas.openxmlformats.org/officeDocument/2006/relationships/oleObject" Target="../embeddings/oleObject4.bin"/><Relationship Id="rId12" Type="http://schemas.openxmlformats.org/officeDocument/2006/relationships/image" Target="../media/image19.wmf"/><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image" Target="../media/image3.wmf"/><Relationship Id="rId11" Type="http://schemas.openxmlformats.org/officeDocument/2006/relationships/oleObject" Target="../embeddings/oleObject16.bin"/><Relationship Id="rId5" Type="http://schemas.openxmlformats.org/officeDocument/2006/relationships/oleObject" Target="../embeddings/oleObject3.bin"/><Relationship Id="rId10" Type="http://schemas.openxmlformats.org/officeDocument/2006/relationships/image" Target="../media/image18.wmf"/><Relationship Id="rId4" Type="http://schemas.openxmlformats.org/officeDocument/2006/relationships/image" Target="../media/image17.wmf"/><Relationship Id="rId9" Type="http://schemas.openxmlformats.org/officeDocument/2006/relationships/oleObject" Target="../embeddings/oleObject15.bin"/></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2.wmf"/><Relationship Id="rId5" Type="http://schemas.openxmlformats.org/officeDocument/2006/relationships/oleObject" Target="../embeddings/oleObject2.bin"/><Relationship Id="rId4" Type="http://schemas.openxmlformats.org/officeDocument/2006/relationships/image" Target="../media/image1.wmf"/></Relationships>
</file>

<file path=ppt/slides/_rels/slide2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image" Target="../media/image29.png"/><Relationship Id="rId5" Type="http://schemas.openxmlformats.org/officeDocument/2006/relationships/image" Target="../media/image28.wmf"/><Relationship Id="rId4" Type="http://schemas.openxmlformats.org/officeDocument/2006/relationships/oleObject" Target="../embeddings/oleObject17.bin"/></Relationships>
</file>

<file path=ppt/slides/_rels/slide22.xml.rels><?xml version="1.0" encoding="UTF-8" standalone="yes"?>
<Relationships xmlns="http://schemas.openxmlformats.org/package/2006/relationships"><Relationship Id="rId8" Type="http://schemas.openxmlformats.org/officeDocument/2006/relationships/image" Target="../media/image31.wmf"/><Relationship Id="rId3" Type="http://schemas.openxmlformats.org/officeDocument/2006/relationships/image" Target="../media/image25.png"/><Relationship Id="rId7" Type="http://schemas.openxmlformats.org/officeDocument/2006/relationships/oleObject" Target="../embeddings/oleObject19.bin"/><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image" Target="../media/image32.png"/><Relationship Id="rId5" Type="http://schemas.openxmlformats.org/officeDocument/2006/relationships/image" Target="../media/image30.wmf"/><Relationship Id="rId4" Type="http://schemas.openxmlformats.org/officeDocument/2006/relationships/oleObject" Target="../embeddings/oleObject18.bin"/><Relationship Id="rId9" Type="http://schemas.openxmlformats.org/officeDocument/2006/relationships/image" Target="../media/image33.png"/></Relationships>
</file>

<file path=ppt/slides/_rels/slide2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25.png"/><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2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slideLayout" Target="../slideLayouts/slideLayout2.xml"/><Relationship Id="rId1" Type="http://schemas.openxmlformats.org/officeDocument/2006/relationships/vmlDrawing" Target="../drawings/vmlDrawing9.vml"/><Relationship Id="rId6" Type="http://schemas.openxmlformats.org/officeDocument/2006/relationships/image" Target="../media/image31.wmf"/><Relationship Id="rId5" Type="http://schemas.openxmlformats.org/officeDocument/2006/relationships/oleObject" Target="../embeddings/oleObject19.bin"/><Relationship Id="rId4" Type="http://schemas.openxmlformats.org/officeDocument/2006/relationships/image" Target="../media/image33.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4.wmf"/><Relationship Id="rId5" Type="http://schemas.openxmlformats.org/officeDocument/2006/relationships/oleObject" Target="../embeddings/oleObject4.bin"/><Relationship Id="rId4" Type="http://schemas.openxmlformats.org/officeDocument/2006/relationships/image" Target="../media/image3.wmf"/></Relationships>
</file>

<file path=ppt/slides/_rels/slide30.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7.wmf"/><Relationship Id="rId3" Type="http://schemas.openxmlformats.org/officeDocument/2006/relationships/oleObject" Target="../embeddings/oleObject1.bin"/><Relationship Id="rId7"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6.wmf"/><Relationship Id="rId5" Type="http://schemas.openxmlformats.org/officeDocument/2006/relationships/oleObject" Target="../embeddings/oleObject5.bin"/><Relationship Id="rId4" Type="http://schemas.openxmlformats.org/officeDocument/2006/relationships/image" Target="../media/image1.wmf"/></Relationships>
</file>

<file path=ppt/slides/_rels/slide8.xml.rels><?xml version="1.0" encoding="UTF-8" standalone="yes"?>
<Relationships xmlns="http://schemas.openxmlformats.org/package/2006/relationships"><Relationship Id="rId8" Type="http://schemas.openxmlformats.org/officeDocument/2006/relationships/image" Target="../media/image10.wmf"/><Relationship Id="rId3" Type="http://schemas.openxmlformats.org/officeDocument/2006/relationships/oleObject" Target="../embeddings/oleObject7.bin"/><Relationship Id="rId7" Type="http://schemas.openxmlformats.org/officeDocument/2006/relationships/oleObject" Target="../embeddings/oleObject9.bin"/><Relationship Id="rId12" Type="http://schemas.openxmlformats.org/officeDocument/2006/relationships/image" Target="../media/image12.wmf"/><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9.wmf"/><Relationship Id="rId11" Type="http://schemas.openxmlformats.org/officeDocument/2006/relationships/oleObject" Target="../embeddings/oleObject11.bin"/><Relationship Id="rId5" Type="http://schemas.openxmlformats.org/officeDocument/2006/relationships/oleObject" Target="../embeddings/oleObject8.bin"/><Relationship Id="rId10" Type="http://schemas.openxmlformats.org/officeDocument/2006/relationships/image" Target="../media/image11.wmf"/><Relationship Id="rId4" Type="http://schemas.openxmlformats.org/officeDocument/2006/relationships/image" Target="../media/image8.wmf"/><Relationship Id="rId9" Type="http://schemas.openxmlformats.org/officeDocument/2006/relationships/oleObject" Target="../embeddings/oleObject10.bin"/></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2130425"/>
            <a:ext cx="9144000" cy="1470025"/>
          </a:xfrm>
        </p:spPr>
        <p:txBody>
          <a:bodyPr/>
          <a:lstStyle/>
          <a:p>
            <a:r>
              <a:rPr lang="en-US" dirty="0" smtClean="0"/>
              <a:t>Measuring Similarity/Dissimilarity</a:t>
            </a:r>
            <a:endParaRPr lang="en-US" dirty="0"/>
          </a:p>
        </p:txBody>
      </p:sp>
      <p:sp>
        <p:nvSpPr>
          <p:cNvPr id="5" name="Slide Number Placeholder 6"/>
          <p:cNvSpPr>
            <a:spLocks noGrp="1"/>
          </p:cNvSpPr>
          <p:nvPr>
            <p:ph type="sldNum" sz="quarter" idx="12"/>
          </p:nvPr>
        </p:nvSpPr>
        <p:spPr>
          <a:xfrm>
            <a:off x="6553200" y="6356350"/>
            <a:ext cx="2133600" cy="365125"/>
          </a:xfrm>
        </p:spPr>
        <p:txBody>
          <a:bodyPr/>
          <a:lstStyle/>
          <a:p>
            <a:pPr>
              <a:defRPr/>
            </a:pPr>
            <a:fld id="{A773520D-10FF-4C3A-B24E-DAC9F1A9BCA7}" type="slidenum">
              <a:rPr lang="en-US" smtClean="0"/>
              <a:pPr>
                <a:defRPr/>
              </a:pPr>
              <a:t>1</a:t>
            </a:fld>
            <a:endParaRPr lang="en-US"/>
          </a:p>
        </p:txBody>
      </p:sp>
    </p:spTree>
    <p:extLst>
      <p:ext uri="{BB962C8B-B14F-4D97-AF65-F5344CB8AC3E}">
        <p14:creationId xmlns:p14="http://schemas.microsoft.com/office/powerpoint/2010/main" val="415803583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80110" y="805542"/>
            <a:ext cx="8893629" cy="3046988"/>
          </a:xfrm>
          <a:prstGeom prst="rect">
            <a:avLst/>
          </a:prstGeom>
          <a:noFill/>
        </p:spPr>
        <p:txBody>
          <a:bodyPr wrap="square" rtlCol="0">
            <a:spAutoFit/>
          </a:bodyPr>
          <a:lstStyle/>
          <a:p>
            <a:r>
              <a:rPr lang="en-US" sz="1600" b="1" dirty="0"/>
              <a:t>Simple Matching </a:t>
            </a:r>
            <a:r>
              <a:rPr lang="en-US" sz="1600" b="1" dirty="0" smtClean="0"/>
              <a:t>Coefficient				</a:t>
            </a:r>
            <a:r>
              <a:rPr lang="en-US" sz="1400" dirty="0" smtClean="0"/>
              <a:t>Mutual </a:t>
            </a:r>
            <a:r>
              <a:rPr lang="en-US" sz="1400" dirty="0"/>
              <a:t>absences contribute to similarity </a:t>
            </a:r>
            <a:r>
              <a:rPr lang="en-US" sz="1400" dirty="0" smtClean="0"/>
              <a:t>						in </a:t>
            </a:r>
            <a:r>
              <a:rPr lang="en-US" sz="1400" dirty="0"/>
              <a:t>this </a:t>
            </a:r>
            <a:r>
              <a:rPr lang="en-US" sz="1400" dirty="0" smtClean="0"/>
              <a:t>coefficient</a:t>
            </a:r>
          </a:p>
          <a:p>
            <a:r>
              <a:rPr lang="en-US" sz="1600" dirty="0"/>
              <a:t> </a:t>
            </a:r>
            <a:endParaRPr lang="en-US" sz="1600" dirty="0" smtClean="0"/>
          </a:p>
          <a:p>
            <a:r>
              <a:rPr lang="en-US" sz="1600" i="1" dirty="0"/>
              <a:t/>
            </a:r>
            <a:br>
              <a:rPr lang="en-US" sz="1600" i="1" dirty="0"/>
            </a:br>
            <a:r>
              <a:rPr lang="en-US" sz="1600" b="1" dirty="0" err="1"/>
              <a:t>Jaccard</a:t>
            </a:r>
            <a:r>
              <a:rPr lang="en-US" sz="1600" b="1" dirty="0"/>
              <a:t> </a:t>
            </a:r>
            <a:r>
              <a:rPr lang="en-US" sz="1600" b="1" dirty="0" smtClean="0"/>
              <a:t>Coefficient					</a:t>
            </a:r>
            <a:r>
              <a:rPr lang="en-US" sz="1400" dirty="0" smtClean="0"/>
              <a:t>Number </a:t>
            </a:r>
            <a:r>
              <a:rPr lang="en-US" sz="1400" dirty="0"/>
              <a:t>of mutual presences divided by </a:t>
            </a:r>
            <a:r>
              <a:rPr lang="en-US" sz="1400" dirty="0" smtClean="0"/>
              <a:t>						total </a:t>
            </a:r>
            <a:r>
              <a:rPr lang="en-US" sz="1400" dirty="0"/>
              <a:t>number of taxa present in </a:t>
            </a:r>
            <a:r>
              <a:rPr lang="en-US" sz="1400" dirty="0" smtClean="0"/>
              <a:t>the </a:t>
            </a:r>
            <a:r>
              <a:rPr lang="en-US" sz="1400" dirty="0"/>
              <a:t>two </a:t>
            </a:r>
            <a:r>
              <a:rPr lang="en-US" sz="1400" dirty="0" smtClean="0"/>
              <a:t>						samples.</a:t>
            </a:r>
          </a:p>
          <a:p>
            <a:r>
              <a:rPr lang="en-US" sz="1400" dirty="0"/>
              <a:t>	</a:t>
            </a:r>
            <a:r>
              <a:rPr lang="en-US" sz="1400" dirty="0" smtClean="0"/>
              <a:t>					Susceptible </a:t>
            </a:r>
            <a:r>
              <a:rPr lang="en-US" sz="1400" dirty="0"/>
              <a:t>to sample </a:t>
            </a:r>
            <a:r>
              <a:rPr lang="en-US" sz="1400" dirty="0" smtClean="0"/>
              <a:t>size</a:t>
            </a:r>
          </a:p>
          <a:p>
            <a:r>
              <a:rPr lang="en-US" sz="1400" dirty="0"/>
              <a:t>	</a:t>
            </a:r>
            <a:r>
              <a:rPr lang="en-US" sz="1400" dirty="0" smtClean="0"/>
              <a:t>					(more specimens =&gt; </a:t>
            </a:r>
            <a:r>
              <a:rPr lang="en-US" sz="1400" dirty="0"/>
              <a:t>more </a:t>
            </a:r>
            <a:r>
              <a:rPr lang="en-US" sz="1400" dirty="0" smtClean="0"/>
              <a:t>species)</a:t>
            </a:r>
            <a:endParaRPr lang="en-US" sz="1400" dirty="0"/>
          </a:p>
          <a:p>
            <a:endParaRPr lang="en-US" sz="1400" i="1" dirty="0" smtClean="0"/>
          </a:p>
          <a:p>
            <a:r>
              <a:rPr lang="en-US" sz="1400" i="1" dirty="0"/>
              <a:t> </a:t>
            </a:r>
            <a:endParaRPr lang="en-US" sz="1400" dirty="0"/>
          </a:p>
          <a:p>
            <a:r>
              <a:rPr lang="en-US" sz="1600" b="1" dirty="0"/>
              <a:t>Sorensen Coefficient (Dice, </a:t>
            </a:r>
            <a:r>
              <a:rPr lang="en-US" sz="1600" b="1" dirty="0" err="1" smtClean="0"/>
              <a:t>Czekanowski</a:t>
            </a:r>
            <a:r>
              <a:rPr lang="en-US" sz="1600" b="1" dirty="0" smtClean="0"/>
              <a:t>)			</a:t>
            </a:r>
            <a:r>
              <a:rPr lang="en-US" sz="1400" dirty="0" smtClean="0"/>
              <a:t>Less </a:t>
            </a:r>
            <a:r>
              <a:rPr lang="en-US" sz="1400" dirty="0"/>
              <a:t>prone to extreme values than </a:t>
            </a:r>
            <a:endParaRPr lang="en-US" sz="1400" dirty="0" smtClean="0"/>
          </a:p>
          <a:p>
            <a:r>
              <a:rPr lang="en-US" sz="1400" dirty="0"/>
              <a:t>	</a:t>
            </a:r>
            <a:r>
              <a:rPr lang="en-US" sz="1400" dirty="0" smtClean="0"/>
              <a:t>					</a:t>
            </a:r>
            <a:r>
              <a:rPr lang="en-US" sz="1400" dirty="0" err="1" smtClean="0"/>
              <a:t>Jaccard</a:t>
            </a:r>
            <a:r>
              <a:rPr lang="en-US" sz="1400" dirty="0"/>
              <a:t>, </a:t>
            </a:r>
            <a:r>
              <a:rPr lang="en-US" sz="1400" dirty="0" smtClean="0"/>
              <a:t>monotonically </a:t>
            </a:r>
            <a:r>
              <a:rPr lang="en-US" sz="1400" dirty="0"/>
              <a:t>related to </a:t>
            </a:r>
            <a:r>
              <a:rPr lang="en-US" sz="1400" dirty="0" err="1" smtClean="0"/>
              <a:t>Jaccard</a:t>
            </a:r>
            <a:endParaRPr lang="en-US" sz="1400" dirty="0"/>
          </a:p>
        </p:txBody>
      </p:sp>
      <p:graphicFrame>
        <p:nvGraphicFramePr>
          <p:cNvPr id="5" name="Object 4"/>
          <p:cNvGraphicFramePr>
            <a:graphicFrameLocks noChangeAspect="1"/>
          </p:cNvGraphicFramePr>
          <p:nvPr>
            <p:extLst>
              <p:ext uri="{D42A27DB-BD31-4B8C-83A1-F6EECF244321}">
                <p14:modId xmlns:p14="http://schemas.microsoft.com/office/powerpoint/2010/main" val="2374003372"/>
              </p:ext>
            </p:extLst>
          </p:nvPr>
        </p:nvGraphicFramePr>
        <p:xfrm>
          <a:off x="2830283" y="674915"/>
          <a:ext cx="1938215" cy="609600"/>
        </p:xfrm>
        <a:graphic>
          <a:graphicData uri="http://schemas.openxmlformats.org/presentationml/2006/ole">
            <mc:AlternateContent xmlns:mc="http://schemas.openxmlformats.org/markup-compatibility/2006">
              <mc:Choice xmlns:v="urn:schemas-microsoft-com:vml" Requires="v">
                <p:oleObj spid="_x0000_s6332" name="Equation" r:id="rId3" imgW="1181100" imgH="368300" progId="Equation.3">
                  <p:embed/>
                </p:oleObj>
              </mc:Choice>
              <mc:Fallback>
                <p:oleObj name="Equation" r:id="rId3" imgW="1181100" imgH="3683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30283" y="674915"/>
                        <a:ext cx="1938215" cy="609600"/>
                      </a:xfrm>
                      <a:prstGeom prst="rect">
                        <a:avLst/>
                      </a:prstGeom>
                      <a:noFill/>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334047015"/>
              </p:ext>
            </p:extLst>
          </p:nvPr>
        </p:nvGraphicFramePr>
        <p:xfrm>
          <a:off x="2296886" y="1620610"/>
          <a:ext cx="1450974" cy="621846"/>
        </p:xfrm>
        <a:graphic>
          <a:graphicData uri="http://schemas.openxmlformats.org/presentationml/2006/ole">
            <mc:AlternateContent xmlns:mc="http://schemas.openxmlformats.org/markup-compatibility/2006">
              <mc:Choice xmlns:v="urn:schemas-microsoft-com:vml" Requires="v">
                <p:oleObj spid="_x0000_s6333" name="Equation" r:id="rId5" imgW="863600" imgH="368300" progId="Equation.3">
                  <p:embed/>
                </p:oleObj>
              </mc:Choice>
              <mc:Fallback>
                <p:oleObj name="Equation" r:id="rId5" imgW="863600" imgH="3683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96886" y="1620610"/>
                        <a:ext cx="1450974" cy="621846"/>
                      </a:xfrm>
                      <a:prstGeom prst="rect">
                        <a:avLst/>
                      </a:prstGeom>
                      <a:noFill/>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152032020"/>
              </p:ext>
            </p:extLst>
          </p:nvPr>
        </p:nvGraphicFramePr>
        <p:xfrm>
          <a:off x="3782785" y="3154167"/>
          <a:ext cx="1632858" cy="600045"/>
        </p:xfrm>
        <a:graphic>
          <a:graphicData uri="http://schemas.openxmlformats.org/presentationml/2006/ole">
            <mc:AlternateContent xmlns:mc="http://schemas.openxmlformats.org/markup-compatibility/2006">
              <mc:Choice xmlns:v="urn:schemas-microsoft-com:vml" Requires="v">
                <p:oleObj spid="_x0000_s6334" name="Equation" r:id="rId7" imgW="1447800" imgH="406400" progId="Equation.3">
                  <p:embed/>
                </p:oleObj>
              </mc:Choice>
              <mc:Fallback>
                <p:oleObj name="Equation" r:id="rId7" imgW="1447800" imgH="4064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782785" y="3154167"/>
                        <a:ext cx="1632858" cy="600045"/>
                      </a:xfrm>
                      <a:prstGeom prst="rect">
                        <a:avLst/>
                      </a:prstGeom>
                      <a:noFill/>
                    </p:spPr>
                  </p:pic>
                </p:oleObj>
              </mc:Fallback>
            </mc:AlternateContent>
          </a:graphicData>
        </a:graphic>
      </p:graphicFrame>
      <p:sp>
        <p:nvSpPr>
          <p:cNvPr id="12" name="TextBox 11"/>
          <p:cNvSpPr txBox="1"/>
          <p:nvPr/>
        </p:nvSpPr>
        <p:spPr>
          <a:xfrm>
            <a:off x="0" y="213641"/>
            <a:ext cx="9144000" cy="400110"/>
          </a:xfrm>
          <a:prstGeom prst="rect">
            <a:avLst/>
          </a:prstGeom>
          <a:noFill/>
        </p:spPr>
        <p:txBody>
          <a:bodyPr wrap="square" rtlCol="0">
            <a:spAutoFit/>
          </a:bodyPr>
          <a:lstStyle/>
          <a:p>
            <a:pPr algn="ctr"/>
            <a:r>
              <a:rPr lang="en-US" sz="2000" b="1" dirty="0" smtClean="0"/>
              <a:t>Examples of Binary Coefficients</a:t>
            </a:r>
            <a:endParaRPr lang="en-US" sz="2000" b="1" dirty="0"/>
          </a:p>
        </p:txBody>
      </p:sp>
      <p:sp>
        <p:nvSpPr>
          <p:cNvPr id="10" name="Slide Number Placeholder 6"/>
          <p:cNvSpPr>
            <a:spLocks noGrp="1"/>
          </p:cNvSpPr>
          <p:nvPr>
            <p:ph type="sldNum" sz="quarter" idx="12"/>
          </p:nvPr>
        </p:nvSpPr>
        <p:spPr>
          <a:xfrm>
            <a:off x="6553200" y="6356350"/>
            <a:ext cx="2133600" cy="365125"/>
          </a:xfrm>
        </p:spPr>
        <p:txBody>
          <a:bodyPr/>
          <a:lstStyle/>
          <a:p>
            <a:pPr>
              <a:defRPr/>
            </a:pPr>
            <a:fld id="{A773520D-10FF-4C3A-B24E-DAC9F1A9BCA7}" type="slidenum">
              <a:rPr lang="en-US" smtClean="0"/>
              <a:pPr>
                <a:defRPr/>
              </a:pPr>
              <a:t>10</a:t>
            </a:fld>
            <a:endParaRPr lang="en-US" dirty="0"/>
          </a:p>
        </p:txBody>
      </p:sp>
      <p:sp>
        <p:nvSpPr>
          <p:cNvPr id="2" name="TextBox 1"/>
          <p:cNvSpPr txBox="1"/>
          <p:nvPr/>
        </p:nvSpPr>
        <p:spPr>
          <a:xfrm>
            <a:off x="886691" y="4325025"/>
            <a:ext cx="7629236" cy="2031325"/>
          </a:xfrm>
          <a:prstGeom prst="rect">
            <a:avLst/>
          </a:prstGeom>
          <a:noFill/>
        </p:spPr>
        <p:txBody>
          <a:bodyPr wrap="square" rtlCol="0">
            <a:spAutoFit/>
          </a:bodyPr>
          <a:lstStyle/>
          <a:p>
            <a:r>
              <a:rPr lang="en-US" b="1" dirty="0" smtClean="0"/>
              <a:t>Terminological note:</a:t>
            </a:r>
          </a:p>
          <a:p>
            <a:endParaRPr lang="en-US" dirty="0" smtClean="0"/>
          </a:p>
          <a:p>
            <a:r>
              <a:rPr lang="en-US" dirty="0" smtClean="0"/>
              <a:t>‘Symmetrical’ coefficients consider both shared absences and shared presences (e.g., simple matching coefficient)</a:t>
            </a:r>
          </a:p>
          <a:p>
            <a:endParaRPr lang="en-US" dirty="0" smtClean="0"/>
          </a:p>
          <a:p>
            <a:r>
              <a:rPr lang="en-US" dirty="0" smtClean="0"/>
              <a:t>‘Asymmetrical</a:t>
            </a:r>
            <a:r>
              <a:rPr lang="en-US" dirty="0"/>
              <a:t>’ coefficients consider </a:t>
            </a:r>
            <a:r>
              <a:rPr lang="en-US" dirty="0" smtClean="0"/>
              <a:t>shared presences, but not absences</a:t>
            </a:r>
            <a:endParaRPr lang="en-US" dirty="0"/>
          </a:p>
          <a:p>
            <a:r>
              <a:rPr lang="en-US" dirty="0" smtClean="0"/>
              <a:t>(e.g., </a:t>
            </a:r>
            <a:r>
              <a:rPr lang="en-US" dirty="0" err="1" smtClean="0"/>
              <a:t>Jaccard</a:t>
            </a:r>
            <a:r>
              <a:rPr lang="en-US" dirty="0" smtClean="0"/>
              <a:t>, Sorenson)</a:t>
            </a:r>
            <a:endParaRPr lang="en-US" dirty="0"/>
          </a:p>
        </p:txBody>
      </p:sp>
    </p:spTree>
    <p:extLst>
      <p:ext uri="{BB962C8B-B14F-4D97-AF65-F5344CB8AC3E}">
        <p14:creationId xmlns:p14="http://schemas.microsoft.com/office/powerpoint/2010/main" val="198236433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52400" y="54422"/>
            <a:ext cx="8828314" cy="6894195"/>
          </a:xfrm>
          <a:prstGeom prst="rect">
            <a:avLst/>
          </a:prstGeom>
          <a:noFill/>
        </p:spPr>
        <p:txBody>
          <a:bodyPr wrap="square" rtlCol="0">
            <a:spAutoFit/>
          </a:bodyPr>
          <a:lstStyle/>
          <a:p>
            <a:pPr algn="ctr"/>
            <a:r>
              <a:rPr lang="en-US" b="1" dirty="0" smtClean="0"/>
              <a:t>Quantitative </a:t>
            </a:r>
            <a:r>
              <a:rPr lang="en-US" b="1" dirty="0"/>
              <a:t>Coefficients</a:t>
            </a:r>
          </a:p>
          <a:p>
            <a:pPr algn="ctr"/>
            <a:r>
              <a:rPr lang="en-US" sz="1600" dirty="0" smtClean="0"/>
              <a:t>Incorporate </a:t>
            </a:r>
            <a:r>
              <a:rPr lang="en-US" sz="1600" dirty="0"/>
              <a:t>abundance </a:t>
            </a:r>
            <a:r>
              <a:rPr lang="en-US" sz="1600" dirty="0" smtClean="0"/>
              <a:t>data, but are related </a:t>
            </a:r>
            <a:r>
              <a:rPr lang="en-US" sz="1600" dirty="0"/>
              <a:t>to binary </a:t>
            </a:r>
            <a:r>
              <a:rPr lang="en-US" sz="1600" dirty="0" smtClean="0"/>
              <a:t>coefficients</a:t>
            </a:r>
            <a:endParaRPr lang="en-US" sz="1600" dirty="0"/>
          </a:p>
          <a:p>
            <a:r>
              <a:rPr lang="en-US" i="1" dirty="0"/>
              <a:t> </a:t>
            </a:r>
            <a:endParaRPr lang="en-US" dirty="0"/>
          </a:p>
          <a:p>
            <a:r>
              <a:rPr lang="en-US" b="1" dirty="0"/>
              <a:t>Similarity </a:t>
            </a:r>
            <a:r>
              <a:rPr lang="en-US" b="1" dirty="0" smtClean="0"/>
              <a:t>Ratio					</a:t>
            </a:r>
            <a:r>
              <a:rPr lang="en-US" sz="1400" dirty="0" smtClean="0"/>
              <a:t>For presence-absence data,</a:t>
            </a:r>
          </a:p>
          <a:p>
            <a:r>
              <a:rPr lang="en-US" sz="1400" dirty="0"/>
              <a:t>	</a:t>
            </a:r>
            <a:r>
              <a:rPr lang="en-US" sz="1400" dirty="0" smtClean="0"/>
              <a:t>					reverts </a:t>
            </a:r>
            <a:r>
              <a:rPr lang="en-US" sz="1400" dirty="0"/>
              <a:t>to the </a:t>
            </a:r>
            <a:r>
              <a:rPr lang="en-US" sz="1400" dirty="0" err="1"/>
              <a:t>Jaccard</a:t>
            </a:r>
            <a:r>
              <a:rPr lang="en-US" sz="1400" dirty="0"/>
              <a:t> coefficient</a:t>
            </a:r>
          </a:p>
          <a:p>
            <a:r>
              <a:rPr lang="en-US" dirty="0"/>
              <a:t> </a:t>
            </a:r>
          </a:p>
          <a:p>
            <a:endParaRPr lang="en-US" b="1" dirty="0" smtClean="0"/>
          </a:p>
          <a:p>
            <a:r>
              <a:rPr lang="en-US" b="1" dirty="0" smtClean="0"/>
              <a:t>Percentage Similarity				</a:t>
            </a:r>
            <a:r>
              <a:rPr lang="en-US" sz="1400" dirty="0" smtClean="0"/>
              <a:t>For presence-absence data,</a:t>
            </a:r>
          </a:p>
          <a:p>
            <a:r>
              <a:rPr lang="en-US" sz="1400" dirty="0"/>
              <a:t>	</a:t>
            </a:r>
            <a:r>
              <a:rPr lang="en-US" sz="1400" dirty="0" smtClean="0"/>
              <a:t>					reverts </a:t>
            </a:r>
            <a:r>
              <a:rPr lang="en-US" sz="1400" dirty="0"/>
              <a:t>to the Sorensen coefficient</a:t>
            </a:r>
          </a:p>
          <a:p>
            <a:endParaRPr lang="en-US" dirty="0" smtClean="0"/>
          </a:p>
          <a:p>
            <a:r>
              <a:rPr lang="en-US" b="1" dirty="0" smtClean="0"/>
              <a:t>Bray-Curtis</a:t>
            </a:r>
            <a:r>
              <a:rPr lang="en-US" b="1" dirty="0"/>
              <a:t> </a:t>
            </a:r>
            <a:r>
              <a:rPr lang="en-US" b="1" dirty="0" smtClean="0"/>
              <a:t>Distance</a:t>
            </a:r>
            <a:r>
              <a:rPr lang="en-US" b="1" dirty="0"/>
              <a:t>	</a:t>
            </a:r>
            <a:r>
              <a:rPr lang="en-US" b="1" dirty="0" smtClean="0"/>
              <a:t>			</a:t>
            </a:r>
            <a:r>
              <a:rPr lang="en-US" sz="1400" dirty="0" smtClean="0"/>
              <a:t>The </a:t>
            </a:r>
            <a:r>
              <a:rPr lang="en-US" sz="1400" dirty="0"/>
              <a:t>complement of percentage similarity is </a:t>
            </a:r>
            <a:r>
              <a:rPr lang="en-US" sz="1400" dirty="0" smtClean="0"/>
              <a:t>						the </a:t>
            </a:r>
            <a:r>
              <a:rPr lang="en-US" sz="1400" dirty="0"/>
              <a:t>percentage </a:t>
            </a:r>
            <a:r>
              <a:rPr lang="en-US" sz="1400" dirty="0" smtClean="0"/>
              <a:t>difference. This </a:t>
            </a:r>
            <a:r>
              <a:rPr lang="en-US" sz="1400" dirty="0"/>
              <a:t>metric is </a:t>
            </a:r>
            <a:r>
              <a:rPr lang="en-US" sz="1400" dirty="0" smtClean="0"/>
              <a:t>						viewed as effective in </a:t>
            </a:r>
            <a:r>
              <a:rPr lang="en-US" sz="1400" dirty="0"/>
              <a:t>retaining underlying </a:t>
            </a:r>
            <a:r>
              <a:rPr lang="en-US" sz="1400" dirty="0" smtClean="0"/>
              <a:t>						ecological patterns</a:t>
            </a:r>
            <a:endParaRPr lang="en-US" sz="1400" dirty="0"/>
          </a:p>
          <a:p>
            <a:r>
              <a:rPr lang="en-US" dirty="0"/>
              <a:t>	 </a:t>
            </a:r>
          </a:p>
          <a:p>
            <a:r>
              <a:rPr lang="en-US" b="1" dirty="0" err="1"/>
              <a:t>Morisita</a:t>
            </a:r>
            <a:r>
              <a:rPr lang="en-US" b="1" dirty="0"/>
              <a:t>-Horn </a:t>
            </a:r>
            <a:r>
              <a:rPr lang="en-US" b="1" dirty="0" smtClean="0"/>
              <a:t>Index				</a:t>
            </a:r>
            <a:r>
              <a:rPr lang="en-US" sz="1400" dirty="0" smtClean="0"/>
              <a:t>Probability </a:t>
            </a:r>
            <a:r>
              <a:rPr lang="en-US" sz="1400" dirty="0"/>
              <a:t>of picking a specimen of </a:t>
            </a:r>
            <a:r>
              <a:rPr lang="en-US" sz="1400" dirty="0" smtClean="0"/>
              <a:t>							the </a:t>
            </a:r>
            <a:r>
              <a:rPr lang="en-US" sz="1400" dirty="0"/>
              <a:t>same species from two different </a:t>
            </a:r>
            <a:r>
              <a:rPr lang="en-US" sz="1400" dirty="0" smtClean="0"/>
              <a:t>							collections </a:t>
            </a:r>
            <a:r>
              <a:rPr lang="en-US" sz="1400" dirty="0"/>
              <a:t>(the </a:t>
            </a:r>
            <a:r>
              <a:rPr lang="en-US" sz="1400" dirty="0" smtClean="0"/>
              <a:t>numerator</a:t>
            </a:r>
            <a:r>
              <a:rPr lang="en-US" sz="1400" dirty="0"/>
              <a:t>), scaled </a:t>
            </a:r>
            <a:r>
              <a:rPr lang="en-US" sz="1400" dirty="0" smtClean="0"/>
              <a:t>to 						ranges </a:t>
            </a:r>
            <a:r>
              <a:rPr lang="en-US" sz="1400" dirty="0"/>
              <a:t>from 0 to 1</a:t>
            </a:r>
          </a:p>
          <a:p>
            <a:r>
              <a:rPr lang="en-US" sz="800" dirty="0"/>
              <a:t> </a:t>
            </a:r>
          </a:p>
          <a:p>
            <a:endParaRPr lang="en-US" b="1" dirty="0" smtClean="0"/>
          </a:p>
          <a:p>
            <a:r>
              <a:rPr lang="en-US" b="1" dirty="0" err="1" smtClean="0"/>
              <a:t>Jaccard</a:t>
            </a:r>
            <a:r>
              <a:rPr lang="en-US" b="1" dirty="0" smtClean="0"/>
              <a:t>-Chao &amp; Sorenson-Chao</a:t>
            </a:r>
            <a:r>
              <a:rPr lang="en-US" b="1" dirty="0"/>
              <a:t> </a:t>
            </a:r>
            <a:r>
              <a:rPr lang="en-US" dirty="0" smtClean="0"/>
              <a:t>- Extension of </a:t>
            </a:r>
            <a:r>
              <a:rPr lang="en-US" dirty="0" err="1" smtClean="0"/>
              <a:t>Jaccard</a:t>
            </a:r>
            <a:r>
              <a:rPr lang="en-US" dirty="0" smtClean="0"/>
              <a:t> and Sorenson to abundance data</a:t>
            </a:r>
          </a:p>
          <a:p>
            <a:endParaRPr lang="en-US" b="1" dirty="0" smtClean="0"/>
          </a:p>
          <a:p>
            <a:r>
              <a:rPr lang="en-US" b="1" dirty="0" smtClean="0"/>
              <a:t>Gower’s Distance </a:t>
            </a:r>
            <a:r>
              <a:rPr lang="en-US" dirty="0" smtClean="0"/>
              <a:t>– designed for multivariate data that mix different variable types </a:t>
            </a:r>
          </a:p>
          <a:p>
            <a:r>
              <a:rPr lang="en-US" dirty="0"/>
              <a:t>	</a:t>
            </a:r>
            <a:r>
              <a:rPr lang="en-US" dirty="0" smtClean="0"/>
              <a:t>	(e.g., continuous, ordinal, nominal)  </a:t>
            </a:r>
          </a:p>
          <a:p>
            <a:r>
              <a:rPr lang="en-US" sz="1600" dirty="0" smtClean="0"/>
              <a:t>Function ‘daisy’ in package ‘cluster’</a:t>
            </a:r>
          </a:p>
          <a:p>
            <a:r>
              <a:rPr lang="en-US" sz="1600" dirty="0" smtClean="0"/>
              <a:t>(</a:t>
            </a:r>
            <a:r>
              <a:rPr lang="en-US" sz="1600" dirty="0" err="1" smtClean="0"/>
              <a:t>vegdist</a:t>
            </a:r>
            <a:r>
              <a:rPr lang="en-US" sz="1600" dirty="0" smtClean="0"/>
              <a:t> method=‘</a:t>
            </a:r>
            <a:r>
              <a:rPr lang="en-US" sz="1600" dirty="0" err="1"/>
              <a:t>g</a:t>
            </a:r>
            <a:r>
              <a:rPr lang="en-US" sz="1600" dirty="0" err="1" smtClean="0"/>
              <a:t>ower</a:t>
            </a:r>
            <a:r>
              <a:rPr lang="en-US" sz="1600" dirty="0" smtClean="0"/>
              <a:t>’ not appropriate for mixed variables)</a:t>
            </a:r>
            <a:endParaRPr lang="en-US" sz="1600" dirty="0"/>
          </a:p>
        </p:txBody>
      </p:sp>
      <p:graphicFrame>
        <p:nvGraphicFramePr>
          <p:cNvPr id="2" name="Object 1"/>
          <p:cNvGraphicFramePr>
            <a:graphicFrameLocks noChangeAspect="1"/>
          </p:cNvGraphicFramePr>
          <p:nvPr>
            <p:extLst>
              <p:ext uri="{D42A27DB-BD31-4B8C-83A1-F6EECF244321}">
                <p14:modId xmlns:p14="http://schemas.microsoft.com/office/powerpoint/2010/main" val="686427649"/>
              </p:ext>
            </p:extLst>
          </p:nvPr>
        </p:nvGraphicFramePr>
        <p:xfrm>
          <a:off x="2272248" y="544274"/>
          <a:ext cx="2599109" cy="936172"/>
        </p:xfrm>
        <a:graphic>
          <a:graphicData uri="http://schemas.openxmlformats.org/presentationml/2006/ole">
            <mc:AlternateContent xmlns:mc="http://schemas.openxmlformats.org/markup-compatibility/2006">
              <mc:Choice xmlns:v="urn:schemas-microsoft-com:vml" Requires="v">
                <p:oleObj spid="_x0000_s7475" name="Equation" r:id="rId3" imgW="2006600" imgH="723900" progId="Equation.3">
                  <p:embed/>
                </p:oleObj>
              </mc:Choice>
              <mc:Fallback>
                <p:oleObj name="Equation" r:id="rId3" imgW="2006600" imgH="7239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72248" y="544274"/>
                        <a:ext cx="2599109" cy="936172"/>
                      </a:xfrm>
                      <a:prstGeom prst="rect">
                        <a:avLst/>
                      </a:prstGeom>
                      <a:noFill/>
                    </p:spPr>
                  </p:pic>
                </p:oleObj>
              </mc:Fallback>
            </mc:AlternateContent>
          </a:graphicData>
        </a:graphic>
      </p:graphicFrame>
      <p:graphicFrame>
        <p:nvGraphicFramePr>
          <p:cNvPr id="3" name="Object 2"/>
          <p:cNvGraphicFramePr>
            <a:graphicFrameLocks noChangeAspect="1"/>
          </p:cNvGraphicFramePr>
          <p:nvPr>
            <p:extLst>
              <p:ext uri="{D42A27DB-BD31-4B8C-83A1-F6EECF244321}">
                <p14:modId xmlns:p14="http://schemas.microsoft.com/office/powerpoint/2010/main" val="2676624086"/>
              </p:ext>
            </p:extLst>
          </p:nvPr>
        </p:nvGraphicFramePr>
        <p:xfrm>
          <a:off x="2401228" y="1507662"/>
          <a:ext cx="1870327" cy="941613"/>
        </p:xfrm>
        <a:graphic>
          <a:graphicData uri="http://schemas.openxmlformats.org/presentationml/2006/ole">
            <mc:AlternateContent xmlns:mc="http://schemas.openxmlformats.org/markup-compatibility/2006">
              <mc:Choice xmlns:v="urn:schemas-microsoft-com:vml" Requires="v">
                <p:oleObj spid="_x0000_s7476" name="Equation" r:id="rId5" imgW="1384300" imgH="698500" progId="Equation.3">
                  <p:embed/>
                </p:oleObj>
              </mc:Choice>
              <mc:Fallback>
                <p:oleObj name="Equation" r:id="rId5" imgW="1384300" imgH="6985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01228" y="1507662"/>
                        <a:ext cx="1870327" cy="941613"/>
                      </a:xfrm>
                      <a:prstGeom prst="rect">
                        <a:avLst/>
                      </a:prstGeom>
                      <a:noFill/>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1983216373"/>
              </p:ext>
            </p:extLst>
          </p:nvPr>
        </p:nvGraphicFramePr>
        <p:xfrm>
          <a:off x="2386026" y="2576552"/>
          <a:ext cx="2180531" cy="765352"/>
        </p:xfrm>
        <a:graphic>
          <a:graphicData uri="http://schemas.openxmlformats.org/presentationml/2006/ole">
            <mc:AlternateContent xmlns:mc="http://schemas.openxmlformats.org/markup-compatibility/2006">
              <mc:Choice xmlns:v="urn:schemas-microsoft-com:vml" Requires="v">
                <p:oleObj spid="_x0000_s7477" name="Equation" r:id="rId7" imgW="1435100" imgH="508000" progId="Equation.3">
                  <p:embed/>
                </p:oleObj>
              </mc:Choice>
              <mc:Fallback>
                <p:oleObj name="Equation" r:id="rId7" imgW="1435100" imgH="5080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386026" y="2576552"/>
                        <a:ext cx="2180531" cy="765352"/>
                      </a:xfrm>
                      <a:prstGeom prst="rect">
                        <a:avLst/>
                      </a:prstGeom>
                      <a:noFill/>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2267077210"/>
              </p:ext>
            </p:extLst>
          </p:nvPr>
        </p:nvGraphicFramePr>
        <p:xfrm>
          <a:off x="2239962" y="3509498"/>
          <a:ext cx="2332038" cy="892175"/>
        </p:xfrm>
        <a:graphic>
          <a:graphicData uri="http://schemas.openxmlformats.org/presentationml/2006/ole">
            <mc:AlternateContent xmlns:mc="http://schemas.openxmlformats.org/markup-compatibility/2006">
              <mc:Choice xmlns:v="urn:schemas-microsoft-com:vml" Requires="v">
                <p:oleObj spid="_x0000_s7478" name="Equation" r:id="rId9" imgW="1752480" imgH="672840" progId="Equation.3">
                  <p:embed/>
                </p:oleObj>
              </mc:Choice>
              <mc:Fallback>
                <p:oleObj name="Equation" r:id="rId9" imgW="1752480" imgH="672840" progId="Equation.3">
                  <p:embed/>
                  <p:pic>
                    <p:nvPicPr>
                      <p:cNvPr id="0" name=""/>
                      <p:cNvPicPr>
                        <a:picLocks noChangeAspect="1" noChangeArrowheads="1"/>
                      </p:cNvPicPr>
                      <p:nvPr/>
                    </p:nvPicPr>
                    <p:blipFill>
                      <a:blip r:embed="rId10"/>
                      <a:srcRect/>
                      <a:stretch>
                        <a:fillRect/>
                      </a:stretch>
                    </p:blipFill>
                    <p:spPr bwMode="auto">
                      <a:xfrm>
                        <a:off x="2239962" y="3509498"/>
                        <a:ext cx="2332038" cy="892175"/>
                      </a:xfrm>
                      <a:prstGeom prst="rect">
                        <a:avLst/>
                      </a:prstGeom>
                      <a:noFill/>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3335435013"/>
              </p:ext>
            </p:extLst>
          </p:nvPr>
        </p:nvGraphicFramePr>
        <p:xfrm>
          <a:off x="4566557" y="4299846"/>
          <a:ext cx="715909" cy="468086"/>
        </p:xfrm>
        <a:graphic>
          <a:graphicData uri="http://schemas.openxmlformats.org/presentationml/2006/ole">
            <mc:AlternateContent xmlns:mc="http://schemas.openxmlformats.org/markup-compatibility/2006">
              <mc:Choice xmlns:v="urn:schemas-microsoft-com:vml" Requires="v">
                <p:oleObj spid="_x0000_s7479" name="Equation" r:id="rId11" imgW="825500" imgH="584200" progId="Equation.3">
                  <p:embed/>
                </p:oleObj>
              </mc:Choice>
              <mc:Fallback>
                <p:oleObj name="Equation" r:id="rId11" imgW="825500" imgH="584200"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566557" y="4299846"/>
                        <a:ext cx="715909" cy="468086"/>
                      </a:xfrm>
                      <a:prstGeom prst="rect">
                        <a:avLst/>
                      </a:prstGeom>
                      <a:noFill/>
                    </p:spPr>
                  </p:pic>
                </p:oleObj>
              </mc:Fallback>
            </mc:AlternateContent>
          </a:graphicData>
        </a:graphic>
      </p:graphicFrame>
      <p:sp>
        <p:nvSpPr>
          <p:cNvPr id="16" name="Rectangle 10"/>
          <p:cNvSpPr>
            <a:spLocks noChangeArrowheads="1"/>
          </p:cNvSpPr>
          <p:nvPr/>
        </p:nvSpPr>
        <p:spPr bwMode="auto">
          <a:xfrm>
            <a:off x="0" y="32670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64838828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1819564"/>
            <a:ext cx="9144000" cy="1200329"/>
          </a:xfrm>
          <a:prstGeom prst="rect">
            <a:avLst/>
          </a:prstGeom>
          <a:noFill/>
        </p:spPr>
        <p:txBody>
          <a:bodyPr wrap="square" rtlCol="0">
            <a:spAutoFit/>
          </a:bodyPr>
          <a:lstStyle/>
          <a:p>
            <a:pPr algn="ctr"/>
            <a:r>
              <a:rPr lang="en-US" sz="2400" dirty="0" smtClean="0"/>
              <a:t>Transformations and Standardizations of Multivariate Data</a:t>
            </a:r>
          </a:p>
          <a:p>
            <a:pPr algn="ctr"/>
            <a:endParaRPr lang="en-US" sz="2400" dirty="0"/>
          </a:p>
          <a:p>
            <a:pPr algn="ctr"/>
            <a:r>
              <a:rPr lang="en-US" sz="2400" dirty="0" smtClean="0"/>
              <a:t>(using community data as an example)</a:t>
            </a:r>
            <a:endParaRPr lang="en-US" sz="2400" dirty="0"/>
          </a:p>
        </p:txBody>
      </p:sp>
    </p:spTree>
    <p:extLst>
      <p:ext uri="{BB962C8B-B14F-4D97-AF65-F5344CB8AC3E}">
        <p14:creationId xmlns:p14="http://schemas.microsoft.com/office/powerpoint/2010/main" val="49826935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33400" y="304800"/>
            <a:ext cx="8077200" cy="3970318"/>
          </a:xfrm>
          <a:prstGeom prst="rect">
            <a:avLst/>
          </a:prstGeom>
          <a:noFill/>
        </p:spPr>
        <p:txBody>
          <a:bodyPr wrap="square" rtlCol="0">
            <a:spAutoFit/>
          </a:bodyPr>
          <a:lstStyle/>
          <a:p>
            <a:r>
              <a:rPr lang="en-US" b="1" dirty="0"/>
              <a:t>Community Data – </a:t>
            </a:r>
            <a:r>
              <a:rPr lang="en-US" dirty="0"/>
              <a:t>The most fundamental units are </a:t>
            </a:r>
            <a:r>
              <a:rPr lang="en-US" b="1" dirty="0"/>
              <a:t>species lists</a:t>
            </a:r>
            <a:r>
              <a:rPr lang="en-US" dirty="0"/>
              <a:t> (or </a:t>
            </a:r>
            <a:r>
              <a:rPr lang="en-US" b="1" dirty="0"/>
              <a:t>collections</a:t>
            </a:r>
            <a:r>
              <a:rPr lang="en-US" dirty="0"/>
              <a:t>) obtained by sampling. Sampling units may vary in </a:t>
            </a:r>
            <a:r>
              <a:rPr lang="en-US" dirty="0" smtClean="0"/>
              <a:t>scale. Point-collected bulk </a:t>
            </a:r>
            <a:r>
              <a:rPr lang="en-US" dirty="0"/>
              <a:t>samples are common finest-resolved sampling units.</a:t>
            </a:r>
          </a:p>
          <a:p>
            <a:r>
              <a:rPr lang="en-US" b="1" dirty="0"/>
              <a:t> </a:t>
            </a:r>
            <a:endParaRPr lang="en-US" dirty="0"/>
          </a:p>
          <a:p>
            <a:r>
              <a:rPr lang="en-US" b="1" dirty="0"/>
              <a:t>Species Lists</a:t>
            </a:r>
            <a:r>
              <a:rPr lang="en-US" dirty="0"/>
              <a:t> – In practice (especially in paleontology), these lists may be at genus or even family level. This loss of taxonomic resolution is obviously undesirable, but may be inevitable</a:t>
            </a:r>
            <a:r>
              <a:rPr lang="en-US" dirty="0" smtClean="0"/>
              <a:t>.</a:t>
            </a:r>
          </a:p>
          <a:p>
            <a:endParaRPr lang="en-US" dirty="0" smtClean="0"/>
          </a:p>
          <a:p>
            <a:r>
              <a:rPr lang="en-US" b="1" dirty="0" smtClean="0"/>
              <a:t>Data may be of different type. Most common types are:</a:t>
            </a:r>
          </a:p>
          <a:p>
            <a:endParaRPr lang="en-US" b="1" dirty="0" smtClean="0"/>
          </a:p>
          <a:p>
            <a:r>
              <a:rPr lang="en-US" dirty="0" smtClean="0"/>
              <a:t>	Occurrence Data</a:t>
            </a:r>
          </a:p>
          <a:p>
            <a:r>
              <a:rPr lang="en-US" dirty="0" smtClean="0"/>
              <a:t>	Ordinal Data</a:t>
            </a:r>
          </a:p>
          <a:p>
            <a:r>
              <a:rPr lang="en-US" dirty="0" smtClean="0"/>
              <a:t>	Abundance Data</a:t>
            </a:r>
            <a:br>
              <a:rPr lang="en-US" dirty="0" smtClean="0"/>
            </a:br>
            <a:r>
              <a:rPr lang="en-US" dirty="0" smtClean="0"/>
              <a:t>	Derived Data</a:t>
            </a:r>
          </a:p>
        </p:txBody>
      </p:sp>
      <p:sp>
        <p:nvSpPr>
          <p:cNvPr id="6" name="Slide Number Placeholder 6"/>
          <p:cNvSpPr>
            <a:spLocks noGrp="1"/>
          </p:cNvSpPr>
          <p:nvPr>
            <p:ph type="sldNum" sz="quarter" idx="12"/>
          </p:nvPr>
        </p:nvSpPr>
        <p:spPr>
          <a:xfrm>
            <a:off x="6553200" y="6356350"/>
            <a:ext cx="2133600" cy="365125"/>
          </a:xfrm>
        </p:spPr>
        <p:txBody>
          <a:bodyPr/>
          <a:lstStyle/>
          <a:p>
            <a:pPr>
              <a:defRPr/>
            </a:pPr>
            <a:fld id="{A773520D-10FF-4C3A-B24E-DAC9F1A9BCA7}" type="slidenum">
              <a:rPr lang="en-US" smtClean="0"/>
              <a:pPr>
                <a:defRPr/>
              </a:pPr>
              <a:t>13</a:t>
            </a:fld>
            <a:endParaRPr lang="en-US"/>
          </a:p>
        </p:txBody>
      </p:sp>
    </p:spTree>
    <p:extLst>
      <p:ext uri="{BB962C8B-B14F-4D97-AF65-F5344CB8AC3E}">
        <p14:creationId xmlns:p14="http://schemas.microsoft.com/office/powerpoint/2010/main" val="422123990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33400" y="304800"/>
            <a:ext cx="8077200" cy="3139321"/>
          </a:xfrm>
          <a:prstGeom prst="rect">
            <a:avLst/>
          </a:prstGeom>
          <a:noFill/>
        </p:spPr>
        <p:txBody>
          <a:bodyPr wrap="square" rtlCol="0">
            <a:spAutoFit/>
          </a:bodyPr>
          <a:lstStyle/>
          <a:p>
            <a:endParaRPr lang="en-US" b="1" dirty="0" smtClean="0"/>
          </a:p>
          <a:p>
            <a:r>
              <a:rPr lang="en-US" b="1" dirty="0" smtClean="0"/>
              <a:t>Occurrences </a:t>
            </a:r>
            <a:r>
              <a:rPr lang="en-US" dirty="0" smtClean="0"/>
              <a:t>– In simplest and least informative form, species lists are species presence/absence data (“occurrences”).</a:t>
            </a:r>
          </a:p>
          <a:p>
            <a:endParaRPr lang="en-US" dirty="0"/>
          </a:p>
          <a:p>
            <a:endParaRPr lang="en-US" dirty="0" smtClean="0"/>
          </a:p>
          <a:p>
            <a:endParaRPr lang="en-US" b="1" dirty="0" smtClean="0"/>
          </a:p>
          <a:p>
            <a:endParaRPr lang="en-US" b="1" dirty="0" smtClean="0"/>
          </a:p>
          <a:p>
            <a:endParaRPr lang="en-US" b="1" dirty="0"/>
          </a:p>
          <a:p>
            <a:endParaRPr lang="en-US" b="1" dirty="0" smtClean="0"/>
          </a:p>
          <a:p>
            <a:endParaRPr lang="en-US" b="1" dirty="0"/>
          </a:p>
          <a:p>
            <a:endParaRPr lang="en-US" b="1" dirty="0" smtClean="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752600" y="1600200"/>
            <a:ext cx="4857345" cy="213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Slide Number Placeholder 6"/>
          <p:cNvSpPr>
            <a:spLocks noGrp="1"/>
          </p:cNvSpPr>
          <p:nvPr>
            <p:ph type="sldNum" sz="quarter" idx="12"/>
          </p:nvPr>
        </p:nvSpPr>
        <p:spPr>
          <a:xfrm>
            <a:off x="6553200" y="6356350"/>
            <a:ext cx="2133600" cy="365125"/>
          </a:xfrm>
        </p:spPr>
        <p:txBody>
          <a:bodyPr/>
          <a:lstStyle/>
          <a:p>
            <a:pPr>
              <a:defRPr/>
            </a:pPr>
            <a:fld id="{A773520D-10FF-4C3A-B24E-DAC9F1A9BCA7}" type="slidenum">
              <a:rPr lang="en-US" smtClean="0"/>
              <a:pPr>
                <a:defRPr/>
              </a:pPr>
              <a:t>14</a:t>
            </a:fld>
            <a:endParaRPr lang="en-US"/>
          </a:p>
        </p:txBody>
      </p:sp>
    </p:spTree>
    <p:extLst>
      <p:ext uri="{BB962C8B-B14F-4D97-AF65-F5344CB8AC3E}">
        <p14:creationId xmlns:p14="http://schemas.microsoft.com/office/powerpoint/2010/main" val="164903448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33400" y="304800"/>
            <a:ext cx="8077200" cy="1477328"/>
          </a:xfrm>
          <a:prstGeom prst="rect">
            <a:avLst/>
          </a:prstGeom>
          <a:noFill/>
        </p:spPr>
        <p:txBody>
          <a:bodyPr wrap="square" rtlCol="0">
            <a:spAutoFit/>
          </a:bodyPr>
          <a:lstStyle/>
          <a:p>
            <a:endParaRPr lang="en-US" b="1" dirty="0" smtClean="0"/>
          </a:p>
          <a:p>
            <a:r>
              <a:rPr lang="en-US" b="1" dirty="0" smtClean="0"/>
              <a:t>Ordinal </a:t>
            </a:r>
            <a:r>
              <a:rPr lang="en-US" b="1" dirty="0"/>
              <a:t>Data </a:t>
            </a:r>
            <a:r>
              <a:rPr lang="en-US" dirty="0"/>
              <a:t>– Species are categorized into rank-ordered classes (e.g., 0=absent, 1=rare, 2=common; 3=abundant). These are ordinal variables in a sense that distances between ranks need not be comparable.  They are neither ratio nor interval variables.</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600200" y="2286000"/>
            <a:ext cx="5638800" cy="24768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Footer Placeholder 2"/>
          <p:cNvSpPr>
            <a:spLocks noGrp="1"/>
          </p:cNvSpPr>
          <p:nvPr>
            <p:ph type="ftr" sz="quarter" idx="11"/>
          </p:nvPr>
        </p:nvSpPr>
        <p:spPr>
          <a:xfrm>
            <a:off x="3124200" y="6356350"/>
            <a:ext cx="2895600" cy="365125"/>
          </a:xfrm>
        </p:spPr>
        <p:txBody>
          <a:bodyPr/>
          <a:lstStyle/>
          <a:p>
            <a:pPr>
              <a:defRPr/>
            </a:pPr>
            <a:r>
              <a:rPr lang="en-US" smtClean="0"/>
              <a:t>Data and Analysis in Natural Sciences (Michal Kowalewski, University of Florida)</a:t>
            </a:r>
            <a:endParaRPr lang="en-US"/>
          </a:p>
        </p:txBody>
      </p:sp>
      <p:sp>
        <p:nvSpPr>
          <p:cNvPr id="7" name="Slide Number Placeholder 6"/>
          <p:cNvSpPr>
            <a:spLocks noGrp="1"/>
          </p:cNvSpPr>
          <p:nvPr>
            <p:ph type="sldNum" sz="quarter" idx="12"/>
          </p:nvPr>
        </p:nvSpPr>
        <p:spPr>
          <a:xfrm>
            <a:off x="6553200" y="6356350"/>
            <a:ext cx="2133600" cy="365125"/>
          </a:xfrm>
        </p:spPr>
        <p:txBody>
          <a:bodyPr/>
          <a:lstStyle/>
          <a:p>
            <a:pPr>
              <a:defRPr/>
            </a:pPr>
            <a:fld id="{A773520D-10FF-4C3A-B24E-DAC9F1A9BCA7}" type="slidenum">
              <a:rPr lang="en-US" smtClean="0"/>
              <a:pPr>
                <a:defRPr/>
              </a:pPr>
              <a:t>15</a:t>
            </a:fld>
            <a:endParaRPr lang="en-US"/>
          </a:p>
        </p:txBody>
      </p:sp>
    </p:spTree>
    <p:extLst>
      <p:ext uri="{BB962C8B-B14F-4D97-AF65-F5344CB8AC3E}">
        <p14:creationId xmlns:p14="http://schemas.microsoft.com/office/powerpoint/2010/main" val="173617683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33400" y="304800"/>
            <a:ext cx="8077200" cy="1477328"/>
          </a:xfrm>
          <a:prstGeom prst="rect">
            <a:avLst/>
          </a:prstGeom>
          <a:noFill/>
        </p:spPr>
        <p:txBody>
          <a:bodyPr wrap="square" rtlCol="0">
            <a:spAutoFit/>
          </a:bodyPr>
          <a:lstStyle/>
          <a:p>
            <a:r>
              <a:rPr lang="en-US" b="1" dirty="0" smtClean="0"/>
              <a:t>Abundance </a:t>
            </a:r>
            <a:r>
              <a:rPr lang="en-US" dirty="0"/>
              <a:t>– The most informative class of species lists are those that provide data on </a:t>
            </a:r>
            <a:r>
              <a:rPr lang="en-US" i="1" dirty="0"/>
              <a:t>abundance</a:t>
            </a:r>
            <a:r>
              <a:rPr lang="en-US" dirty="0"/>
              <a:t>, which can be measured in variety of ways: (1) number or proportion of individual specimens, (2) biomass/</a:t>
            </a:r>
            <a:r>
              <a:rPr lang="en-US" dirty="0" err="1"/>
              <a:t>biovolume</a:t>
            </a:r>
            <a:r>
              <a:rPr lang="en-US" dirty="0"/>
              <a:t>, or (3) areal coverage. </a:t>
            </a:r>
            <a:r>
              <a:rPr lang="en-US" dirty="0" smtClean="0"/>
              <a:t>When based on specimen list, the </a:t>
            </a:r>
            <a:r>
              <a:rPr lang="en-US" dirty="0"/>
              <a:t>abundance variable </a:t>
            </a:r>
            <a:r>
              <a:rPr lang="en-US" dirty="0" smtClean="0"/>
              <a:t>represent enumeration of categories (taxa counts). It may be a continuous ratio variable in some cases (e.g., </a:t>
            </a:r>
            <a:r>
              <a:rPr lang="en-US" dirty="0" err="1" smtClean="0"/>
              <a:t>biovolume</a:t>
            </a:r>
            <a:r>
              <a:rPr lang="en-US" dirty="0" smtClean="0"/>
              <a:t>).</a:t>
            </a:r>
            <a:endParaRPr lang="en-US" dirty="0"/>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796374" y="1981200"/>
            <a:ext cx="5030821" cy="2209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7677128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33400" y="304800"/>
            <a:ext cx="8077200" cy="923330"/>
          </a:xfrm>
          <a:prstGeom prst="rect">
            <a:avLst/>
          </a:prstGeom>
          <a:noFill/>
        </p:spPr>
        <p:txBody>
          <a:bodyPr wrap="square" rtlCol="0">
            <a:spAutoFit/>
          </a:bodyPr>
          <a:lstStyle/>
          <a:p>
            <a:endParaRPr lang="en-US" b="1" dirty="0" smtClean="0"/>
          </a:p>
          <a:p>
            <a:endParaRPr lang="en-US" b="1" dirty="0" smtClean="0"/>
          </a:p>
          <a:p>
            <a:pPr algn="ctr"/>
            <a:r>
              <a:rPr lang="en-US" b="1" dirty="0" smtClean="0"/>
              <a:t>Abundance data can be downgraded to occurrence data</a:t>
            </a:r>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6050" y="1743332"/>
            <a:ext cx="4154950" cy="18250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3" name="Straight Arrow Connector 2"/>
          <p:cNvCxnSpPr/>
          <p:nvPr/>
        </p:nvCxnSpPr>
        <p:spPr>
          <a:xfrm>
            <a:off x="4267200" y="2481783"/>
            <a:ext cx="609600" cy="0"/>
          </a:xfrm>
          <a:prstGeom prst="straightConnector1">
            <a:avLst/>
          </a:prstGeom>
          <a:ln w="76200">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7"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912850" y="1743334"/>
            <a:ext cx="4154950" cy="18250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Slide Number Placeholder 6"/>
          <p:cNvSpPr>
            <a:spLocks noGrp="1"/>
          </p:cNvSpPr>
          <p:nvPr>
            <p:ph type="sldNum" sz="quarter" idx="12"/>
          </p:nvPr>
        </p:nvSpPr>
        <p:spPr>
          <a:xfrm>
            <a:off x="6553200" y="6356350"/>
            <a:ext cx="2133600" cy="365125"/>
          </a:xfrm>
        </p:spPr>
        <p:txBody>
          <a:bodyPr/>
          <a:lstStyle/>
          <a:p>
            <a:pPr>
              <a:defRPr/>
            </a:pPr>
            <a:fld id="{A773520D-10FF-4C3A-B24E-DAC9F1A9BCA7}" type="slidenum">
              <a:rPr lang="en-US" smtClean="0"/>
              <a:pPr>
                <a:defRPr/>
              </a:pPr>
              <a:t>17</a:t>
            </a:fld>
            <a:endParaRPr lang="en-US"/>
          </a:p>
        </p:txBody>
      </p:sp>
    </p:spTree>
    <p:extLst>
      <p:ext uri="{BB962C8B-B14F-4D97-AF65-F5344CB8AC3E}">
        <p14:creationId xmlns:p14="http://schemas.microsoft.com/office/powerpoint/2010/main" val="167211263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33400" y="304800"/>
            <a:ext cx="8382000" cy="2031325"/>
          </a:xfrm>
          <a:prstGeom prst="rect">
            <a:avLst/>
          </a:prstGeom>
          <a:noFill/>
        </p:spPr>
        <p:txBody>
          <a:bodyPr wrap="square" rtlCol="0">
            <a:spAutoFit/>
          </a:bodyPr>
          <a:lstStyle/>
          <a:p>
            <a:r>
              <a:rPr lang="en-US" b="1" dirty="0" smtClean="0"/>
              <a:t>Abundance data can be also downgraded to ordinal data</a:t>
            </a:r>
          </a:p>
          <a:p>
            <a:r>
              <a:rPr lang="en-US" dirty="0" smtClean="0"/>
              <a:t>	</a:t>
            </a:r>
          </a:p>
          <a:p>
            <a:r>
              <a:rPr lang="en-US" dirty="0" smtClean="0"/>
              <a:t>For example:</a:t>
            </a:r>
          </a:p>
          <a:p>
            <a:r>
              <a:rPr lang="en-US" dirty="0" err="1" smtClean="0"/>
              <a:t>X</a:t>
            </a:r>
            <a:r>
              <a:rPr lang="en-US" baseline="-25000" dirty="0" err="1" smtClean="0"/>
              <a:t>ij</a:t>
            </a:r>
            <a:r>
              <a:rPr lang="en-US" baseline="-25000" dirty="0" smtClean="0"/>
              <a:t> </a:t>
            </a:r>
            <a:r>
              <a:rPr lang="en-US" dirty="0" smtClean="0"/>
              <a:t>= 0  </a:t>
            </a:r>
            <a:r>
              <a:rPr lang="en-US" dirty="0"/>
              <a:t>	= 0 (absent)</a:t>
            </a:r>
          </a:p>
          <a:p>
            <a:r>
              <a:rPr lang="en-US" dirty="0"/>
              <a:t>0&lt; </a:t>
            </a:r>
            <a:r>
              <a:rPr lang="en-US" dirty="0" err="1"/>
              <a:t>X</a:t>
            </a:r>
            <a:r>
              <a:rPr lang="en-US" baseline="-25000" dirty="0" err="1"/>
              <a:t>ij</a:t>
            </a:r>
            <a:r>
              <a:rPr lang="en-US" baseline="-25000" dirty="0"/>
              <a:t> </a:t>
            </a:r>
            <a:r>
              <a:rPr lang="en-US" dirty="0" smtClean="0"/>
              <a:t>&lt;6 	= 1 </a:t>
            </a:r>
            <a:r>
              <a:rPr lang="en-US" dirty="0"/>
              <a:t>(rare</a:t>
            </a:r>
            <a:r>
              <a:rPr lang="en-US" dirty="0" smtClean="0"/>
              <a:t>)</a:t>
            </a:r>
          </a:p>
          <a:p>
            <a:r>
              <a:rPr lang="en-US" dirty="0" smtClean="0"/>
              <a:t>5&lt; </a:t>
            </a:r>
            <a:r>
              <a:rPr lang="en-US" dirty="0" err="1"/>
              <a:t>X</a:t>
            </a:r>
            <a:r>
              <a:rPr lang="en-US" baseline="-25000" dirty="0" err="1"/>
              <a:t>ij</a:t>
            </a:r>
            <a:r>
              <a:rPr lang="en-US" baseline="-25000" dirty="0"/>
              <a:t> </a:t>
            </a:r>
            <a:r>
              <a:rPr lang="en-US" dirty="0" smtClean="0"/>
              <a:t> &lt;11	= 2 (common)</a:t>
            </a:r>
          </a:p>
          <a:p>
            <a:r>
              <a:rPr lang="en-US" dirty="0" err="1"/>
              <a:t>X</a:t>
            </a:r>
            <a:r>
              <a:rPr lang="en-US" baseline="-25000" dirty="0" err="1"/>
              <a:t>ij</a:t>
            </a:r>
            <a:r>
              <a:rPr lang="en-US" baseline="-25000" dirty="0"/>
              <a:t> </a:t>
            </a:r>
            <a:r>
              <a:rPr lang="en-US" dirty="0" smtClean="0"/>
              <a:t>&gt;10</a:t>
            </a:r>
            <a:r>
              <a:rPr lang="en-US" dirty="0"/>
              <a:t>	= 3 (</a:t>
            </a:r>
            <a:r>
              <a:rPr lang="en-US" dirty="0" smtClean="0"/>
              <a:t>abundant)</a:t>
            </a:r>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76200" y="2677448"/>
            <a:ext cx="4163438" cy="182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3" name="Straight Arrow Connector 2"/>
          <p:cNvCxnSpPr/>
          <p:nvPr/>
        </p:nvCxnSpPr>
        <p:spPr>
          <a:xfrm>
            <a:off x="4267200" y="3770538"/>
            <a:ext cx="609600" cy="0"/>
          </a:xfrm>
          <a:prstGeom prst="straightConnector1">
            <a:avLst/>
          </a:prstGeom>
          <a:ln w="76200">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2050"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953000" y="2667000"/>
            <a:ext cx="4163438" cy="182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475407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33400" y="228600"/>
            <a:ext cx="8001000" cy="2862322"/>
          </a:xfrm>
          <a:prstGeom prst="rect">
            <a:avLst/>
          </a:prstGeom>
        </p:spPr>
        <p:txBody>
          <a:bodyPr wrap="square">
            <a:spAutoFit/>
          </a:bodyPr>
          <a:lstStyle/>
          <a:p>
            <a:r>
              <a:rPr lang="en-US" b="1" dirty="0"/>
              <a:t>Derived lists</a:t>
            </a:r>
            <a:r>
              <a:rPr lang="en-US" dirty="0"/>
              <a:t> – original species lists can be </a:t>
            </a:r>
            <a:r>
              <a:rPr lang="en-US" dirty="0" smtClean="0"/>
              <a:t>converted into lists described by different variables.</a:t>
            </a:r>
          </a:p>
          <a:p>
            <a:endParaRPr lang="en-US" dirty="0"/>
          </a:p>
          <a:p>
            <a:r>
              <a:rPr lang="en-US" dirty="0" smtClean="0"/>
              <a:t>For example, data can be downgraded </a:t>
            </a:r>
            <a:r>
              <a:rPr lang="en-US" dirty="0"/>
              <a:t>to coarser taxonomic scales </a:t>
            </a:r>
            <a:r>
              <a:rPr lang="en-US" dirty="0" smtClean="0"/>
              <a:t>(species  to genera)</a:t>
            </a:r>
          </a:p>
          <a:p>
            <a:r>
              <a:rPr lang="en-US" dirty="0" smtClean="0"/>
              <a:t>Or </a:t>
            </a:r>
            <a:r>
              <a:rPr lang="en-US" dirty="0"/>
              <a:t>converted into ecological </a:t>
            </a:r>
            <a:r>
              <a:rPr lang="en-US" dirty="0" smtClean="0"/>
              <a:t>lists (e.g., feeding guilds)</a:t>
            </a:r>
          </a:p>
          <a:p>
            <a:endParaRPr lang="en-US" dirty="0"/>
          </a:p>
          <a:p>
            <a:endParaRPr lang="en-US" dirty="0" smtClean="0"/>
          </a:p>
          <a:p>
            <a:r>
              <a:rPr lang="en-US" sz="1600" dirty="0" smtClean="0"/>
              <a:t>Example: Let’s assume that species 1 and 2 below belong to genus 1, species 3 belongs to genus 2, and species 4 belongs to genus 3</a:t>
            </a:r>
            <a:endParaRPr lang="en-US" sz="1600"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76200" y="3048000"/>
            <a:ext cx="4253948" cy="213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8" name="Straight Arrow Connector 7"/>
          <p:cNvCxnSpPr/>
          <p:nvPr/>
        </p:nvCxnSpPr>
        <p:spPr>
          <a:xfrm>
            <a:off x="4419600" y="4114800"/>
            <a:ext cx="609600" cy="0"/>
          </a:xfrm>
          <a:prstGeom prst="straightConnector1">
            <a:avLst/>
          </a:prstGeom>
          <a:ln w="76200">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13314"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181600" y="3048000"/>
            <a:ext cx="3888902" cy="213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457486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67564"/>
            <a:ext cx="9144000" cy="523220"/>
          </a:xfrm>
          <a:prstGeom prst="rect">
            <a:avLst/>
          </a:prstGeom>
          <a:noFill/>
        </p:spPr>
        <p:txBody>
          <a:bodyPr wrap="square" rtlCol="0">
            <a:spAutoFit/>
          </a:bodyPr>
          <a:lstStyle/>
          <a:p>
            <a:pPr algn="ctr"/>
            <a:r>
              <a:rPr lang="en-US" sz="2800" b="1" dirty="0" smtClean="0"/>
              <a:t>Measuring Similarities/Dissimilarities</a:t>
            </a:r>
          </a:p>
        </p:txBody>
      </p:sp>
      <p:sp>
        <p:nvSpPr>
          <p:cNvPr id="3" name="TextBox 2"/>
          <p:cNvSpPr txBox="1"/>
          <p:nvPr/>
        </p:nvSpPr>
        <p:spPr>
          <a:xfrm>
            <a:off x="446313" y="587795"/>
            <a:ext cx="8098971" cy="2031325"/>
          </a:xfrm>
          <a:prstGeom prst="rect">
            <a:avLst/>
          </a:prstGeom>
          <a:noFill/>
        </p:spPr>
        <p:txBody>
          <a:bodyPr wrap="square" rtlCol="0">
            <a:spAutoFit/>
          </a:bodyPr>
          <a:lstStyle/>
          <a:p>
            <a:pPr algn="ctr"/>
            <a:r>
              <a:rPr lang="en-US" dirty="0" smtClean="0"/>
              <a:t>General Comments</a:t>
            </a:r>
          </a:p>
          <a:p>
            <a:endParaRPr lang="en-US" dirty="0" smtClean="0"/>
          </a:p>
          <a:p>
            <a:pPr marL="285750" indent="-285750">
              <a:buFont typeface="Arial" panose="020B0604020202020204" pitchFamily="34" charset="0"/>
              <a:buChar char="•"/>
            </a:pPr>
            <a:r>
              <a:rPr lang="en-US" b="1" dirty="0" smtClean="0"/>
              <a:t>Similarity/dissimilarity measures are diverse</a:t>
            </a:r>
          </a:p>
          <a:p>
            <a:r>
              <a:rPr lang="en-US" dirty="0" smtClean="0"/>
              <a:t>They vary in their applicability (type of data for which they are suitable) and behavior (how they behave and how they relate to other measures)</a:t>
            </a:r>
          </a:p>
          <a:p>
            <a:endParaRPr lang="en-US" dirty="0"/>
          </a:p>
          <a:p>
            <a:endParaRPr lang="en-US" dirty="0" smtClean="0"/>
          </a:p>
        </p:txBody>
      </p:sp>
      <p:sp>
        <p:nvSpPr>
          <p:cNvPr id="6" name="Slide Number Placeholder 6"/>
          <p:cNvSpPr>
            <a:spLocks noGrp="1"/>
          </p:cNvSpPr>
          <p:nvPr>
            <p:ph type="sldNum" sz="quarter" idx="12"/>
          </p:nvPr>
        </p:nvSpPr>
        <p:spPr>
          <a:xfrm>
            <a:off x="6553200" y="6356350"/>
            <a:ext cx="2133600" cy="365125"/>
          </a:xfrm>
        </p:spPr>
        <p:txBody>
          <a:bodyPr/>
          <a:lstStyle/>
          <a:p>
            <a:pPr>
              <a:defRPr/>
            </a:pPr>
            <a:fld id="{A773520D-10FF-4C3A-B24E-DAC9F1A9BCA7}" type="slidenum">
              <a:rPr lang="en-US" smtClean="0"/>
              <a:pPr>
                <a:defRPr/>
              </a:pPr>
              <a:t>2</a:t>
            </a:fld>
            <a:endParaRPr lang="en-US"/>
          </a:p>
        </p:txBody>
      </p:sp>
      <p:graphicFrame>
        <p:nvGraphicFramePr>
          <p:cNvPr id="7" name="Object 6"/>
          <p:cNvGraphicFramePr>
            <a:graphicFrameLocks noChangeAspect="1"/>
          </p:cNvGraphicFramePr>
          <p:nvPr>
            <p:extLst>
              <p:ext uri="{D42A27DB-BD31-4B8C-83A1-F6EECF244321}">
                <p14:modId xmlns:p14="http://schemas.microsoft.com/office/powerpoint/2010/main" val="3529763026"/>
              </p:ext>
            </p:extLst>
          </p:nvPr>
        </p:nvGraphicFramePr>
        <p:xfrm>
          <a:off x="1638135" y="2516827"/>
          <a:ext cx="2143548" cy="764482"/>
        </p:xfrm>
        <a:graphic>
          <a:graphicData uri="http://schemas.openxmlformats.org/presentationml/2006/ole">
            <mc:AlternateContent xmlns:mc="http://schemas.openxmlformats.org/markup-compatibility/2006">
              <mc:Choice xmlns:v="urn:schemas-microsoft-com:vml" Requires="v">
                <p:oleObj spid="_x0000_s13358" name="Equation" r:id="rId3" imgW="1358900" imgH="482600" progId="Equation.3">
                  <p:embed/>
                </p:oleObj>
              </mc:Choice>
              <mc:Fallback>
                <p:oleObj name="Equation" r:id="rId3" imgW="1358900" imgH="482600" progId="Equation.3">
                  <p:embed/>
                  <p:pic>
                    <p:nvPicPr>
                      <p:cNvPr id="5"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38135" y="2516827"/>
                        <a:ext cx="2143548" cy="764482"/>
                      </a:xfrm>
                      <a:prstGeom prst="rect">
                        <a:avLst/>
                      </a:prstGeom>
                      <a:noFill/>
                    </p:spPr>
                  </p:pic>
                </p:oleObj>
              </mc:Fallback>
            </mc:AlternateContent>
          </a:graphicData>
        </a:graphic>
      </p:graphicFrame>
      <p:sp>
        <p:nvSpPr>
          <p:cNvPr id="4" name="TextBox 3"/>
          <p:cNvSpPr txBox="1"/>
          <p:nvPr/>
        </p:nvSpPr>
        <p:spPr>
          <a:xfrm>
            <a:off x="4495798" y="2714402"/>
            <a:ext cx="3845925" cy="369332"/>
          </a:xfrm>
          <a:prstGeom prst="rect">
            <a:avLst/>
          </a:prstGeom>
          <a:noFill/>
        </p:spPr>
        <p:txBody>
          <a:bodyPr wrap="none" rtlCol="0">
            <a:spAutoFit/>
          </a:bodyPr>
          <a:lstStyle/>
          <a:p>
            <a:r>
              <a:rPr lang="en-US" dirty="0" smtClean="0"/>
              <a:t>Euclidean distance: continues variables</a:t>
            </a:r>
            <a:endParaRPr lang="en-US" dirty="0"/>
          </a:p>
        </p:txBody>
      </p:sp>
      <p:graphicFrame>
        <p:nvGraphicFramePr>
          <p:cNvPr id="8" name="Object 7"/>
          <p:cNvGraphicFramePr>
            <a:graphicFrameLocks noChangeAspect="1"/>
          </p:cNvGraphicFramePr>
          <p:nvPr>
            <p:extLst>
              <p:ext uri="{D42A27DB-BD31-4B8C-83A1-F6EECF244321}">
                <p14:modId xmlns:p14="http://schemas.microsoft.com/office/powerpoint/2010/main" val="809762651"/>
              </p:ext>
            </p:extLst>
          </p:nvPr>
        </p:nvGraphicFramePr>
        <p:xfrm>
          <a:off x="1872013" y="3754210"/>
          <a:ext cx="1450974" cy="621846"/>
        </p:xfrm>
        <a:graphic>
          <a:graphicData uri="http://schemas.openxmlformats.org/presentationml/2006/ole">
            <mc:AlternateContent xmlns:mc="http://schemas.openxmlformats.org/markup-compatibility/2006">
              <mc:Choice xmlns:v="urn:schemas-microsoft-com:vml" Requires="v">
                <p:oleObj spid="_x0000_s13359" name="Equation" r:id="rId5" imgW="863600" imgH="368300" progId="Equation.3">
                  <p:embed/>
                </p:oleObj>
              </mc:Choice>
              <mc:Fallback>
                <p:oleObj name="Equation" r:id="rId5" imgW="863600" imgH="368300" progId="Equation.3">
                  <p:embed/>
                  <p:pic>
                    <p:nvPicPr>
                      <p:cNvPr id="6"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72013" y="3754210"/>
                        <a:ext cx="1450974" cy="621846"/>
                      </a:xfrm>
                      <a:prstGeom prst="rect">
                        <a:avLst/>
                      </a:prstGeom>
                      <a:noFill/>
                    </p:spPr>
                  </p:pic>
                </p:oleObj>
              </mc:Fallback>
            </mc:AlternateContent>
          </a:graphicData>
        </a:graphic>
      </p:graphicFrame>
      <p:sp>
        <p:nvSpPr>
          <p:cNvPr id="9" name="TextBox 8"/>
          <p:cNvSpPr txBox="1"/>
          <p:nvPr/>
        </p:nvSpPr>
        <p:spPr>
          <a:xfrm>
            <a:off x="4495797" y="3933737"/>
            <a:ext cx="3827394" cy="369332"/>
          </a:xfrm>
          <a:prstGeom prst="rect">
            <a:avLst/>
          </a:prstGeom>
          <a:noFill/>
        </p:spPr>
        <p:txBody>
          <a:bodyPr wrap="none" rtlCol="0">
            <a:spAutoFit/>
          </a:bodyPr>
          <a:lstStyle/>
          <a:p>
            <a:r>
              <a:rPr lang="en-US" dirty="0" err="1" smtClean="0"/>
              <a:t>Jaccard</a:t>
            </a:r>
            <a:r>
              <a:rPr lang="en-US" dirty="0" smtClean="0"/>
              <a:t> coefficient: presence/absence</a:t>
            </a:r>
            <a:endParaRPr lang="en-US" dirty="0"/>
          </a:p>
        </p:txBody>
      </p:sp>
    </p:spTree>
    <p:extLst>
      <p:ext uri="{BB962C8B-B14F-4D97-AF65-F5344CB8AC3E}">
        <p14:creationId xmlns:p14="http://schemas.microsoft.com/office/powerpoint/2010/main" val="89975319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817904" y="1556662"/>
            <a:ext cx="5791200" cy="1354217"/>
          </a:xfrm>
          <a:prstGeom prst="rect">
            <a:avLst/>
          </a:prstGeom>
        </p:spPr>
        <p:txBody>
          <a:bodyPr wrap="square">
            <a:spAutoFit/>
          </a:bodyPr>
          <a:lstStyle/>
          <a:p>
            <a:r>
              <a:rPr lang="en-US" b="1" dirty="0"/>
              <a:t>A </a:t>
            </a:r>
            <a:r>
              <a:rPr lang="en-US" b="1" dirty="0" smtClean="0"/>
              <a:t>presence-absence transform</a:t>
            </a:r>
            <a:endParaRPr lang="en-US" dirty="0" smtClean="0"/>
          </a:p>
          <a:p>
            <a:r>
              <a:rPr lang="en-US" dirty="0" smtClean="0"/>
              <a:t>if </a:t>
            </a:r>
            <a:r>
              <a:rPr lang="en-US" dirty="0"/>
              <a:t>(</a:t>
            </a:r>
            <a:r>
              <a:rPr lang="en-US" i="1" dirty="0" err="1"/>
              <a:t>x</a:t>
            </a:r>
            <a:r>
              <a:rPr lang="en-US" i="1" baseline="-25000" dirty="0" err="1"/>
              <a:t>ij</a:t>
            </a:r>
            <a:r>
              <a:rPr lang="en-US" dirty="0"/>
              <a:t>) &gt; 0, then </a:t>
            </a:r>
            <a:r>
              <a:rPr lang="en-US" i="1" dirty="0" err="1"/>
              <a:t>x</a:t>
            </a:r>
            <a:r>
              <a:rPr lang="en-US" i="1" baseline="-25000" dirty="0" err="1"/>
              <a:t>ij</a:t>
            </a:r>
            <a:r>
              <a:rPr lang="en-US" dirty="0"/>
              <a:t> = 1, else </a:t>
            </a:r>
            <a:r>
              <a:rPr lang="en-US" i="1" dirty="0" err="1"/>
              <a:t>x</a:t>
            </a:r>
            <a:r>
              <a:rPr lang="en-US" i="1" baseline="-25000" dirty="0" err="1"/>
              <a:t>ij</a:t>
            </a:r>
            <a:r>
              <a:rPr lang="en-US" dirty="0"/>
              <a:t> = </a:t>
            </a:r>
            <a:r>
              <a:rPr lang="en-US" dirty="0" smtClean="0"/>
              <a:t>0</a:t>
            </a:r>
            <a:endParaRPr lang="en-US" dirty="0"/>
          </a:p>
          <a:p>
            <a:r>
              <a:rPr lang="en-US" dirty="0"/>
              <a:t> </a:t>
            </a:r>
          </a:p>
          <a:p>
            <a:pPr lvl="0"/>
            <a:r>
              <a:rPr lang="en-US" sz="1400" dirty="0"/>
              <a:t>Each present taxon is weighted equally, whether represented by one specimen or thousand specimens.</a:t>
            </a:r>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290637" y="3002504"/>
            <a:ext cx="2541881"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3"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648200" y="3002504"/>
            <a:ext cx="2541882"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2209800" y="4352330"/>
            <a:ext cx="4572000" cy="646331"/>
          </a:xfrm>
          <a:prstGeom prst="rect">
            <a:avLst/>
          </a:prstGeom>
        </p:spPr>
        <p:txBody>
          <a:bodyPr>
            <a:spAutoFit/>
          </a:bodyPr>
          <a:lstStyle/>
          <a:p>
            <a:r>
              <a:rPr lang="en-US" b="1" dirty="0"/>
              <a:t>A </a:t>
            </a:r>
            <a:r>
              <a:rPr lang="en-US" b="1" dirty="0" smtClean="0"/>
              <a:t>log-based </a:t>
            </a:r>
            <a:r>
              <a:rPr lang="en-US" b="1" dirty="0"/>
              <a:t>transform</a:t>
            </a:r>
          </a:p>
          <a:p>
            <a:r>
              <a:rPr lang="en-US" dirty="0"/>
              <a:t>if(</a:t>
            </a:r>
            <a:r>
              <a:rPr lang="en-US" i="1" dirty="0" err="1"/>
              <a:t>x</a:t>
            </a:r>
            <a:r>
              <a:rPr lang="en-US" i="1" baseline="-25000" dirty="0" err="1"/>
              <a:t>ij</a:t>
            </a:r>
            <a:r>
              <a:rPr lang="en-US" dirty="0"/>
              <a:t>) = 0, </a:t>
            </a:r>
            <a:r>
              <a:rPr lang="en-US" i="1" dirty="0" err="1"/>
              <a:t>x</a:t>
            </a:r>
            <a:r>
              <a:rPr lang="en-US" i="1" baseline="-25000" dirty="0" err="1"/>
              <a:t>ij</a:t>
            </a:r>
            <a:r>
              <a:rPr lang="en-US" dirty="0"/>
              <a:t> = </a:t>
            </a:r>
            <a:r>
              <a:rPr lang="en-US" dirty="0" smtClean="0"/>
              <a:t>0 else </a:t>
            </a:r>
            <a:r>
              <a:rPr lang="en-US" i="1" dirty="0" err="1"/>
              <a:t>x</a:t>
            </a:r>
            <a:r>
              <a:rPr lang="en-US" i="1" baseline="-25000" dirty="0" err="1"/>
              <a:t>ij</a:t>
            </a:r>
            <a:r>
              <a:rPr lang="en-US" dirty="0"/>
              <a:t> = log(</a:t>
            </a:r>
            <a:r>
              <a:rPr lang="en-US" i="1" dirty="0" err="1"/>
              <a:t>x</a:t>
            </a:r>
            <a:r>
              <a:rPr lang="en-US" i="1" baseline="-25000" dirty="0" err="1"/>
              <a:t>ij</a:t>
            </a:r>
            <a:r>
              <a:rPr lang="en-US" dirty="0"/>
              <a:t>) + </a:t>
            </a:r>
            <a:r>
              <a:rPr lang="en-US" dirty="0" smtClean="0"/>
              <a:t>1</a:t>
            </a:r>
            <a:endParaRPr lang="en-US" dirty="0"/>
          </a:p>
        </p:txBody>
      </p:sp>
      <p:pic>
        <p:nvPicPr>
          <p:cNvPr id="10244" name="Picture 4"/>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648200" y="5092552"/>
            <a:ext cx="2541882"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295400" y="5092552"/>
            <a:ext cx="2541881"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5"/>
          <p:cNvSpPr/>
          <p:nvPr/>
        </p:nvSpPr>
        <p:spPr>
          <a:xfrm>
            <a:off x="378312" y="609526"/>
            <a:ext cx="8382000" cy="923330"/>
          </a:xfrm>
          <a:prstGeom prst="rect">
            <a:avLst/>
          </a:prstGeom>
        </p:spPr>
        <p:txBody>
          <a:bodyPr wrap="square">
            <a:spAutoFit/>
          </a:bodyPr>
          <a:lstStyle/>
          <a:p>
            <a:r>
              <a:rPr lang="en-US" b="1" dirty="0" smtClean="0"/>
              <a:t>Data Transformations </a:t>
            </a:r>
            <a:r>
              <a:rPr lang="en-US" dirty="0" smtClean="0"/>
              <a:t>– It </a:t>
            </a:r>
            <a:r>
              <a:rPr lang="en-US" dirty="0"/>
              <a:t>is often desirable to transform values contained in a multivariate dataset prior to analysis. Data transformations typically return the dataset with the same dimensions (e.g., </a:t>
            </a:r>
            <a:r>
              <a:rPr lang="en-US" i="1" dirty="0"/>
              <a:t>n</a:t>
            </a:r>
            <a:r>
              <a:rPr lang="en-US" dirty="0"/>
              <a:t> species and </a:t>
            </a:r>
            <a:r>
              <a:rPr lang="en-US" i="1" dirty="0"/>
              <a:t>p</a:t>
            </a:r>
            <a:r>
              <a:rPr lang="en-US" dirty="0"/>
              <a:t> samples</a:t>
            </a:r>
            <a:r>
              <a:rPr lang="en-US" dirty="0" smtClean="0"/>
              <a:t>).</a:t>
            </a:r>
            <a:endParaRPr lang="en-US" dirty="0"/>
          </a:p>
        </p:txBody>
      </p:sp>
      <p:cxnSp>
        <p:nvCxnSpPr>
          <p:cNvPr id="3" name="Straight Arrow Connector 2"/>
          <p:cNvCxnSpPr/>
          <p:nvPr/>
        </p:nvCxnSpPr>
        <p:spPr>
          <a:xfrm>
            <a:off x="3886200" y="3535904"/>
            <a:ext cx="609600"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3886200" y="5623996"/>
            <a:ext cx="609600"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2688" y="86303"/>
            <a:ext cx="9144000" cy="523220"/>
          </a:xfrm>
          <a:prstGeom prst="rect">
            <a:avLst/>
          </a:prstGeom>
          <a:noFill/>
        </p:spPr>
        <p:txBody>
          <a:bodyPr wrap="square" rtlCol="0">
            <a:spAutoFit/>
          </a:bodyPr>
          <a:lstStyle/>
          <a:p>
            <a:pPr algn="ctr"/>
            <a:r>
              <a:rPr lang="en-US" sz="2800" b="1" dirty="0" smtClean="0"/>
              <a:t>Data Transformation/Standardization</a:t>
            </a:r>
            <a:endParaRPr lang="en-US" sz="2800" b="1" dirty="0"/>
          </a:p>
        </p:txBody>
      </p:sp>
      <p:sp>
        <p:nvSpPr>
          <p:cNvPr id="15" name="Slide Number Placeholder 6"/>
          <p:cNvSpPr>
            <a:spLocks noGrp="1"/>
          </p:cNvSpPr>
          <p:nvPr>
            <p:ph type="sldNum" sz="quarter" idx="12"/>
          </p:nvPr>
        </p:nvSpPr>
        <p:spPr>
          <a:xfrm>
            <a:off x="6553200" y="6356350"/>
            <a:ext cx="2133600" cy="365125"/>
          </a:xfrm>
        </p:spPr>
        <p:txBody>
          <a:bodyPr/>
          <a:lstStyle/>
          <a:p>
            <a:pPr>
              <a:defRPr/>
            </a:pPr>
            <a:fld id="{A773520D-10FF-4C3A-B24E-DAC9F1A9BCA7}" type="slidenum">
              <a:rPr lang="en-US" smtClean="0"/>
              <a:pPr>
                <a:defRPr/>
              </a:pPr>
              <a:t>20</a:t>
            </a:fld>
            <a:endParaRPr lang="en-US"/>
          </a:p>
        </p:txBody>
      </p:sp>
    </p:spTree>
    <p:extLst>
      <p:ext uri="{BB962C8B-B14F-4D97-AF65-F5344CB8AC3E}">
        <p14:creationId xmlns:p14="http://schemas.microsoft.com/office/powerpoint/2010/main" val="167917895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52400" y="152400"/>
            <a:ext cx="8839200" cy="3877985"/>
          </a:xfrm>
          <a:prstGeom prst="rect">
            <a:avLst/>
          </a:prstGeom>
          <a:noFill/>
        </p:spPr>
        <p:txBody>
          <a:bodyPr wrap="square" rtlCol="0">
            <a:spAutoFit/>
          </a:bodyPr>
          <a:lstStyle/>
          <a:p>
            <a:r>
              <a:rPr lang="en-US" b="1" dirty="0"/>
              <a:t>Standardizations </a:t>
            </a:r>
            <a:r>
              <a:rPr lang="en-US" b="1" dirty="0" smtClean="0"/>
              <a:t>(</a:t>
            </a:r>
            <a:r>
              <a:rPr lang="en-US" b="1" dirty="0" err="1" smtClean="0"/>
              <a:t>relativization</a:t>
            </a:r>
            <a:r>
              <a:rPr lang="en-US" b="1" dirty="0" smtClean="0"/>
              <a:t>) </a:t>
            </a:r>
            <a:r>
              <a:rPr lang="en-US" dirty="0" smtClean="0"/>
              <a:t>transform </a:t>
            </a:r>
            <a:r>
              <a:rPr lang="en-US" dirty="0"/>
              <a:t>values relative to other values (e.g., abundance of species X relative to abundance of other species in the same sample). </a:t>
            </a:r>
            <a:r>
              <a:rPr lang="en-US" b="1" u="sng" dirty="0"/>
              <a:t>This is different from transformations where the value is transformed mathematically without using information about other values. </a:t>
            </a:r>
            <a:r>
              <a:rPr lang="en-US" dirty="0"/>
              <a:t>Like most transformations above, standardizations aim to weight samples or taxa, so that they can contribute to a statistical analysis more equally. Without standardizing data, large samples or abundant taxa can overwhelm a pattern of associations.</a:t>
            </a:r>
          </a:p>
          <a:p>
            <a:r>
              <a:rPr lang="en-US" dirty="0"/>
              <a:t> </a:t>
            </a:r>
          </a:p>
          <a:p>
            <a:r>
              <a:rPr lang="en-US" u="sng" dirty="0"/>
              <a:t>Standardization to total</a:t>
            </a:r>
            <a:endParaRPr lang="en-US" dirty="0"/>
          </a:p>
          <a:p>
            <a:r>
              <a:rPr lang="en-US" dirty="0"/>
              <a:t>		</a:t>
            </a:r>
          </a:p>
          <a:p>
            <a:r>
              <a:rPr lang="en-US" dirty="0"/>
              <a:t> </a:t>
            </a:r>
          </a:p>
          <a:p>
            <a:pPr lvl="0"/>
            <a:endParaRPr lang="en-US" sz="1200" dirty="0" smtClean="0"/>
          </a:p>
          <a:p>
            <a:pPr lvl="0"/>
            <a:r>
              <a:rPr lang="en-US" sz="1200" dirty="0" smtClean="0"/>
              <a:t>When </a:t>
            </a:r>
            <a:r>
              <a:rPr lang="en-US" sz="1200" dirty="0"/>
              <a:t>applied to a sample, each taxon is represented by its proportion and every sample sums to 1.0 (i.e. “relative abundance” data). This may appear to convert discrete variables into continuous variables, but in fact the values are still discretized (just standardized).</a:t>
            </a:r>
          </a:p>
          <a:p>
            <a:pPr lvl="0"/>
            <a:r>
              <a:rPr lang="en-US" sz="1200" dirty="0"/>
              <a:t>This standardization emphasizes rare taxa and deemphasizes common taxa</a:t>
            </a:r>
            <a:r>
              <a:rPr lang="en-US" sz="1200" dirty="0" smtClean="0"/>
              <a:t>.</a:t>
            </a:r>
            <a:endParaRPr lang="en-US" sz="1200" dirty="0"/>
          </a:p>
        </p:txBody>
      </p:sp>
      <p:pic>
        <p:nvPicPr>
          <p:cNvPr id="9"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28600" y="4093030"/>
            <a:ext cx="308657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1" name="Object 10"/>
          <p:cNvGraphicFramePr>
            <a:graphicFrameLocks noChangeAspect="1"/>
          </p:cNvGraphicFramePr>
          <p:nvPr>
            <p:extLst>
              <p:ext uri="{D42A27DB-BD31-4B8C-83A1-F6EECF244321}">
                <p14:modId xmlns:p14="http://schemas.microsoft.com/office/powerpoint/2010/main" val="1894593479"/>
              </p:ext>
            </p:extLst>
          </p:nvPr>
        </p:nvGraphicFramePr>
        <p:xfrm>
          <a:off x="3046413" y="1952625"/>
          <a:ext cx="1593850" cy="1111250"/>
        </p:xfrm>
        <a:graphic>
          <a:graphicData uri="http://schemas.openxmlformats.org/presentationml/2006/ole">
            <mc:AlternateContent xmlns:mc="http://schemas.openxmlformats.org/markup-compatibility/2006">
              <mc:Choice xmlns:v="urn:schemas-microsoft-com:vml" Requires="v">
                <p:oleObj spid="_x0000_s10299" name="Equation" r:id="rId4" imgW="672840" imgH="469800" progId="Equation.3">
                  <p:embed/>
                </p:oleObj>
              </mc:Choice>
              <mc:Fallback>
                <p:oleObj name="Equation" r:id="rId4" imgW="672840" imgH="469800" progId="Equation.3">
                  <p:embed/>
                  <p:pic>
                    <p:nvPicPr>
                      <p:cNvPr id="0" name=""/>
                      <p:cNvPicPr>
                        <a:picLocks noChangeAspect="1" noChangeArrowheads="1"/>
                      </p:cNvPicPr>
                      <p:nvPr/>
                    </p:nvPicPr>
                    <p:blipFill>
                      <a:blip r:embed="rId5"/>
                      <a:srcRect/>
                      <a:stretch>
                        <a:fillRect/>
                      </a:stretch>
                    </p:blipFill>
                    <p:spPr bwMode="auto">
                      <a:xfrm>
                        <a:off x="3046413" y="1952625"/>
                        <a:ext cx="1593850" cy="1111250"/>
                      </a:xfrm>
                      <a:prstGeom prst="rect">
                        <a:avLst/>
                      </a:prstGeom>
                      <a:noFill/>
                    </p:spPr>
                  </p:pic>
                </p:oleObj>
              </mc:Fallback>
            </mc:AlternateContent>
          </a:graphicData>
        </a:graphic>
      </p:graphicFrame>
      <p:pic>
        <p:nvPicPr>
          <p:cNvPr id="11275" name="Picture 11"/>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4572000" y="4093030"/>
            <a:ext cx="308657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7" name="Straight Arrow Connector 6"/>
          <p:cNvCxnSpPr/>
          <p:nvPr/>
        </p:nvCxnSpPr>
        <p:spPr>
          <a:xfrm>
            <a:off x="3733800" y="4740730"/>
            <a:ext cx="609600"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4" name="Slide Number Placeholder 6"/>
          <p:cNvSpPr>
            <a:spLocks noGrp="1"/>
          </p:cNvSpPr>
          <p:nvPr>
            <p:ph type="sldNum" sz="quarter" idx="12"/>
          </p:nvPr>
        </p:nvSpPr>
        <p:spPr>
          <a:xfrm>
            <a:off x="6553200" y="6356350"/>
            <a:ext cx="2133600" cy="365125"/>
          </a:xfrm>
        </p:spPr>
        <p:txBody>
          <a:bodyPr/>
          <a:lstStyle/>
          <a:p>
            <a:pPr>
              <a:defRPr/>
            </a:pPr>
            <a:fld id="{A773520D-10FF-4C3A-B24E-DAC9F1A9BCA7}" type="slidenum">
              <a:rPr lang="en-US" smtClean="0"/>
              <a:pPr>
                <a:defRPr/>
              </a:pPr>
              <a:t>21</a:t>
            </a:fld>
            <a:endParaRPr lang="en-US"/>
          </a:p>
        </p:txBody>
      </p:sp>
    </p:spTree>
    <p:extLst>
      <p:ext uri="{BB962C8B-B14F-4D97-AF65-F5344CB8AC3E}">
        <p14:creationId xmlns:p14="http://schemas.microsoft.com/office/powerpoint/2010/main" val="304073490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52400" y="152400"/>
            <a:ext cx="8839200" cy="4862870"/>
          </a:xfrm>
          <a:prstGeom prst="rect">
            <a:avLst/>
          </a:prstGeom>
          <a:noFill/>
        </p:spPr>
        <p:txBody>
          <a:bodyPr wrap="square" rtlCol="0">
            <a:spAutoFit/>
          </a:bodyPr>
          <a:lstStyle/>
          <a:p>
            <a:r>
              <a:rPr lang="en-US" b="1" dirty="0" smtClean="0"/>
              <a:t>Standardizations to maximum</a:t>
            </a:r>
          </a:p>
          <a:p>
            <a:pPr lvl="0"/>
            <a:endParaRPr lang="en-US" dirty="0" smtClean="0"/>
          </a:p>
          <a:p>
            <a:pPr lvl="0"/>
            <a:endParaRPr lang="en-US" sz="1400" dirty="0" smtClean="0"/>
          </a:p>
          <a:p>
            <a:pPr lvl="0"/>
            <a:r>
              <a:rPr lang="en-US" sz="1400" dirty="0" smtClean="0"/>
              <a:t>For a given taxon, </a:t>
            </a:r>
            <a:r>
              <a:rPr lang="en-US" sz="1400" dirty="0"/>
              <a:t>the </a:t>
            </a:r>
            <a:r>
              <a:rPr lang="en-US" sz="1400" dirty="0" smtClean="0"/>
              <a:t>sample/collection in which taxon </a:t>
            </a:r>
            <a:r>
              <a:rPr lang="en-US" sz="1400" i="1" dirty="0" smtClean="0"/>
              <a:t>j</a:t>
            </a:r>
            <a:r>
              <a:rPr lang="en-US" sz="1400" dirty="0" smtClean="0"/>
              <a:t> is most </a:t>
            </a:r>
            <a:r>
              <a:rPr lang="en-US" sz="1400" dirty="0"/>
              <a:t>common </a:t>
            </a:r>
            <a:r>
              <a:rPr lang="en-US" sz="1400" dirty="0" smtClean="0"/>
              <a:t>is assigned a </a:t>
            </a:r>
            <a:r>
              <a:rPr lang="en-US" sz="1400" dirty="0"/>
              <a:t>value of </a:t>
            </a:r>
            <a:r>
              <a:rPr lang="en-US" sz="1400" dirty="0" smtClean="0"/>
              <a:t>1. All </a:t>
            </a:r>
            <a:r>
              <a:rPr lang="en-US" sz="1400" dirty="0"/>
              <a:t>other </a:t>
            </a:r>
            <a:r>
              <a:rPr lang="en-US" sz="1400" dirty="0" smtClean="0"/>
              <a:t>occurrences of taxon </a:t>
            </a:r>
            <a:r>
              <a:rPr lang="en-US" sz="1400" i="1" dirty="0" smtClean="0"/>
              <a:t>j </a:t>
            </a:r>
            <a:r>
              <a:rPr lang="en-US" sz="1400" dirty="0" smtClean="0"/>
              <a:t>are scaled accordingly.</a:t>
            </a:r>
            <a:r>
              <a:rPr lang="en-US" sz="1400" dirty="0"/>
              <a:t> </a:t>
            </a:r>
            <a:r>
              <a:rPr lang="en-US" sz="1400" dirty="0" smtClean="0"/>
              <a:t>This approach aims to “equalize” </a:t>
            </a:r>
            <a:r>
              <a:rPr lang="en-US" sz="1400" dirty="0"/>
              <a:t>the </a:t>
            </a:r>
            <a:r>
              <a:rPr lang="en-US" sz="1400" dirty="0" smtClean="0"/>
              <a:t>relative influence </a:t>
            </a:r>
            <a:r>
              <a:rPr lang="en-US" sz="1400" dirty="0"/>
              <a:t>of rare and common taxa (every taxon in the data set has a maximum value of 1.0 in at least one sample</a:t>
            </a:r>
            <a:r>
              <a:rPr lang="en-US" sz="1400" dirty="0" smtClean="0"/>
              <a:t>).</a:t>
            </a:r>
          </a:p>
          <a:p>
            <a:pPr lvl="0"/>
            <a:endParaRPr lang="en-US" sz="1400" dirty="0"/>
          </a:p>
          <a:p>
            <a:pPr lvl="0"/>
            <a:endParaRPr lang="en-US" sz="1400" dirty="0" smtClean="0"/>
          </a:p>
          <a:p>
            <a:pPr lvl="0"/>
            <a:endParaRPr lang="en-US" sz="1400" dirty="0"/>
          </a:p>
          <a:p>
            <a:pPr lvl="0"/>
            <a:endParaRPr lang="en-US" sz="1400" dirty="0" smtClean="0"/>
          </a:p>
          <a:p>
            <a:pPr lvl="0"/>
            <a:endParaRPr lang="en-US" sz="1400" dirty="0"/>
          </a:p>
          <a:p>
            <a:pPr lvl="0"/>
            <a:endParaRPr lang="en-US" sz="1400" dirty="0" smtClean="0"/>
          </a:p>
          <a:p>
            <a:pPr lvl="0"/>
            <a:endParaRPr lang="en-US" sz="1400" dirty="0" smtClean="0"/>
          </a:p>
          <a:p>
            <a:pPr lvl="0"/>
            <a:endParaRPr lang="en-US" sz="1400" dirty="0"/>
          </a:p>
          <a:p>
            <a:endParaRPr lang="en-US" b="1" dirty="0" smtClean="0"/>
          </a:p>
          <a:p>
            <a:r>
              <a:rPr lang="en-US" b="1" dirty="0" smtClean="0"/>
              <a:t>Z-transform </a:t>
            </a:r>
            <a:r>
              <a:rPr lang="en-US" b="1" dirty="0"/>
              <a:t>standardization </a:t>
            </a:r>
            <a:r>
              <a:rPr lang="en-US" b="1" dirty="0" smtClean="0"/>
              <a:t>(normalization</a:t>
            </a:r>
            <a:r>
              <a:rPr lang="en-US" b="1" dirty="0"/>
              <a:t>)</a:t>
            </a:r>
          </a:p>
          <a:p>
            <a:endParaRPr lang="en-US" sz="1400" dirty="0"/>
          </a:p>
          <a:p>
            <a:r>
              <a:rPr lang="en-US" sz="1400" dirty="0"/>
              <a:t>This transform is common in classical statistics: subtract the mean from each datum and divide by the standard deviation.  The result is that the mean value of every sample is 0 </a:t>
            </a:r>
            <a:r>
              <a:rPr lang="en-US" sz="1400" dirty="0" smtClean="0"/>
              <a:t>(centered</a:t>
            </a:r>
            <a:r>
              <a:rPr lang="en-US" sz="1400" dirty="0"/>
              <a:t>) and the standard deviation of its taxon abundances is 1 </a:t>
            </a:r>
            <a:r>
              <a:rPr lang="en-US" sz="1400" dirty="0" smtClean="0"/>
              <a:t>(scaled</a:t>
            </a:r>
            <a:r>
              <a:rPr lang="en-US" sz="1400" dirty="0"/>
              <a:t>).  This transformation is implicitly applied to taxa in principal components analysis based on </a:t>
            </a:r>
            <a:r>
              <a:rPr lang="en-US" sz="1400" i="1" dirty="0"/>
              <a:t>correlation</a:t>
            </a:r>
            <a:r>
              <a:rPr lang="en-US" sz="1400" dirty="0" smtClean="0"/>
              <a:t>. </a:t>
            </a:r>
          </a:p>
        </p:txBody>
      </p:sp>
      <p:pic>
        <p:nvPicPr>
          <p:cNvPr id="9"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28600" y="1821519"/>
            <a:ext cx="308657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 name="Object 2"/>
          <p:cNvGraphicFramePr>
            <a:graphicFrameLocks noChangeAspect="1"/>
          </p:cNvGraphicFramePr>
          <p:nvPr>
            <p:extLst>
              <p:ext uri="{D42A27DB-BD31-4B8C-83A1-F6EECF244321}">
                <p14:modId xmlns:p14="http://schemas.microsoft.com/office/powerpoint/2010/main" val="3673416158"/>
              </p:ext>
            </p:extLst>
          </p:nvPr>
        </p:nvGraphicFramePr>
        <p:xfrm>
          <a:off x="4191000" y="0"/>
          <a:ext cx="1724025" cy="905797"/>
        </p:xfrm>
        <a:graphic>
          <a:graphicData uri="http://schemas.openxmlformats.org/presentationml/2006/ole">
            <mc:AlternateContent xmlns:mc="http://schemas.openxmlformats.org/markup-compatibility/2006">
              <mc:Choice xmlns:v="urn:schemas-microsoft-com:vml" Requires="v">
                <p:oleObj spid="_x0000_s11380" name="Equation" r:id="rId4" imgW="888840" imgH="469800" progId="Equation.3">
                  <p:embed/>
                </p:oleObj>
              </mc:Choice>
              <mc:Fallback>
                <p:oleObj name="Equation" r:id="rId4" imgW="888840" imgH="469800" progId="Equation.3">
                  <p:embed/>
                  <p:pic>
                    <p:nvPicPr>
                      <p:cNvPr id="0" name=""/>
                      <p:cNvPicPr>
                        <a:picLocks noChangeAspect="1" noChangeArrowheads="1"/>
                      </p:cNvPicPr>
                      <p:nvPr/>
                    </p:nvPicPr>
                    <p:blipFill>
                      <a:blip r:embed="rId5"/>
                      <a:srcRect/>
                      <a:stretch>
                        <a:fillRect/>
                      </a:stretch>
                    </p:blipFill>
                    <p:spPr bwMode="auto">
                      <a:xfrm>
                        <a:off x="4191000" y="0"/>
                        <a:ext cx="1724025" cy="905797"/>
                      </a:xfrm>
                      <a:prstGeom prst="rect">
                        <a:avLst/>
                      </a:prstGeom>
                      <a:noFill/>
                    </p:spPr>
                  </p:pic>
                </p:oleObj>
              </mc:Fallback>
            </mc:AlternateContent>
          </a:graphicData>
        </a:graphic>
      </p:graphicFrame>
      <p:pic>
        <p:nvPicPr>
          <p:cNvPr id="12293" name="Picture 5"/>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5105400" y="1821519"/>
            <a:ext cx="308657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2" name="Straight Arrow Connector 11"/>
          <p:cNvCxnSpPr/>
          <p:nvPr/>
        </p:nvCxnSpPr>
        <p:spPr>
          <a:xfrm>
            <a:off x="3864429" y="2383970"/>
            <a:ext cx="609600"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 name="Object 5"/>
          <p:cNvGraphicFramePr>
            <a:graphicFrameLocks noChangeAspect="1"/>
          </p:cNvGraphicFramePr>
          <p:nvPr>
            <p:extLst>
              <p:ext uri="{D42A27DB-BD31-4B8C-83A1-F6EECF244321}">
                <p14:modId xmlns:p14="http://schemas.microsoft.com/office/powerpoint/2010/main" val="1733824718"/>
              </p:ext>
            </p:extLst>
          </p:nvPr>
        </p:nvGraphicFramePr>
        <p:xfrm>
          <a:off x="4778829" y="3374571"/>
          <a:ext cx="1349375" cy="762000"/>
        </p:xfrm>
        <a:graphic>
          <a:graphicData uri="http://schemas.openxmlformats.org/presentationml/2006/ole">
            <mc:AlternateContent xmlns:mc="http://schemas.openxmlformats.org/markup-compatibility/2006">
              <mc:Choice xmlns:v="urn:schemas-microsoft-com:vml" Requires="v">
                <p:oleObj spid="_x0000_s11381" name="Equation" r:id="rId7" imgW="812447" imgH="457002" progId="Equation.3">
                  <p:embed/>
                </p:oleObj>
              </mc:Choice>
              <mc:Fallback>
                <p:oleObj name="Equation" r:id="rId7" imgW="812447" imgH="457002"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778829" y="3374571"/>
                        <a:ext cx="1349375" cy="762000"/>
                      </a:xfrm>
                      <a:prstGeom prst="rect">
                        <a:avLst/>
                      </a:prstGeom>
                      <a:noFill/>
                    </p:spPr>
                  </p:pic>
                </p:oleObj>
              </mc:Fallback>
            </mc:AlternateContent>
          </a:graphicData>
        </a:graphic>
      </p:graphicFrame>
      <p:pic>
        <p:nvPicPr>
          <p:cNvPr id="15"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28600" y="4974766"/>
            <a:ext cx="308657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6" name="Straight Arrow Connector 15"/>
          <p:cNvCxnSpPr/>
          <p:nvPr/>
        </p:nvCxnSpPr>
        <p:spPr>
          <a:xfrm>
            <a:off x="3864429" y="5537217"/>
            <a:ext cx="609600"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12298" name="Picture 10"/>
          <p:cNvPicPr>
            <a:picLocks noChangeAspect="1"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5105400" y="4974766"/>
            <a:ext cx="308657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5979130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52400" y="152400"/>
            <a:ext cx="8839200" cy="954107"/>
          </a:xfrm>
          <a:prstGeom prst="rect">
            <a:avLst/>
          </a:prstGeom>
          <a:noFill/>
        </p:spPr>
        <p:txBody>
          <a:bodyPr wrap="square" rtlCol="0">
            <a:spAutoFit/>
          </a:bodyPr>
          <a:lstStyle/>
          <a:p>
            <a:r>
              <a:rPr lang="en-US" sz="2000" b="1" dirty="0"/>
              <a:t>Double Wisconsin Standardization</a:t>
            </a:r>
          </a:p>
          <a:p>
            <a:r>
              <a:rPr lang="en-US" dirty="0"/>
              <a:t>It is common to standardize both taxa and samples.  A widely recommended approach is to standardize taxa to their maximum and then samples to their totals</a:t>
            </a:r>
            <a:r>
              <a:rPr lang="en-US" dirty="0" smtClean="0"/>
              <a:t>.</a:t>
            </a:r>
            <a:endParaRPr lang="en-US" dirty="0"/>
          </a:p>
        </p:txBody>
      </p:sp>
      <p:pic>
        <p:nvPicPr>
          <p:cNvPr id="9"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28600" y="1875949"/>
            <a:ext cx="308657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cxnSp>
        <p:nvCxnSpPr>
          <p:cNvPr id="12" name="Straight Arrow Connector 11"/>
          <p:cNvCxnSpPr/>
          <p:nvPr/>
        </p:nvCxnSpPr>
        <p:spPr>
          <a:xfrm>
            <a:off x="3864429" y="2438400"/>
            <a:ext cx="609600"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11" name="Picture 9"/>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800905" y="4376756"/>
            <a:ext cx="308657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 name="Picture 5"/>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800905" y="1889602"/>
            <a:ext cx="308657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8" name="Straight Arrow Connector 17"/>
          <p:cNvCxnSpPr/>
          <p:nvPr/>
        </p:nvCxnSpPr>
        <p:spPr>
          <a:xfrm>
            <a:off x="6248400" y="3348181"/>
            <a:ext cx="13855" cy="835892"/>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3864429" y="1911637"/>
            <a:ext cx="576889" cy="369332"/>
          </a:xfrm>
          <a:prstGeom prst="rect">
            <a:avLst/>
          </a:prstGeom>
          <a:noFill/>
        </p:spPr>
        <p:txBody>
          <a:bodyPr wrap="none" rtlCol="0">
            <a:spAutoFit/>
          </a:bodyPr>
          <a:lstStyle/>
          <a:p>
            <a:r>
              <a:rPr lang="en-US" dirty="0" smtClean="0"/>
              <a:t>max</a:t>
            </a:r>
            <a:endParaRPr lang="en-US" dirty="0"/>
          </a:p>
        </p:txBody>
      </p:sp>
      <p:sp>
        <p:nvSpPr>
          <p:cNvPr id="19" name="TextBox 18"/>
          <p:cNvSpPr txBox="1"/>
          <p:nvPr/>
        </p:nvSpPr>
        <p:spPr>
          <a:xfrm>
            <a:off x="6361290" y="3480661"/>
            <a:ext cx="618824" cy="369332"/>
          </a:xfrm>
          <a:prstGeom prst="rect">
            <a:avLst/>
          </a:prstGeom>
          <a:noFill/>
        </p:spPr>
        <p:txBody>
          <a:bodyPr wrap="none" rtlCol="0">
            <a:spAutoFit/>
          </a:bodyPr>
          <a:lstStyle/>
          <a:p>
            <a:r>
              <a:rPr lang="en-US" dirty="0" smtClean="0"/>
              <a:t>total</a:t>
            </a:r>
            <a:endParaRPr lang="en-US" dirty="0"/>
          </a:p>
        </p:txBody>
      </p:sp>
    </p:spTree>
    <p:extLst>
      <p:ext uri="{BB962C8B-B14F-4D97-AF65-F5344CB8AC3E}">
        <p14:creationId xmlns:p14="http://schemas.microsoft.com/office/powerpoint/2010/main" val="280255263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39436" y="1658912"/>
            <a:ext cx="308657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Arrow Connector 4"/>
          <p:cNvCxnSpPr/>
          <p:nvPr/>
        </p:nvCxnSpPr>
        <p:spPr>
          <a:xfrm>
            <a:off x="3975265" y="2221363"/>
            <a:ext cx="609600"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6" name="Picture 10"/>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5216236" y="1658912"/>
            <a:ext cx="308657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152400" y="207816"/>
            <a:ext cx="8839200" cy="1446550"/>
          </a:xfrm>
          <a:prstGeom prst="rect">
            <a:avLst/>
          </a:prstGeom>
          <a:noFill/>
        </p:spPr>
        <p:txBody>
          <a:bodyPr wrap="square" rtlCol="0">
            <a:spAutoFit/>
          </a:bodyPr>
          <a:lstStyle/>
          <a:p>
            <a:r>
              <a:rPr lang="en-US" b="1" dirty="0" smtClean="0"/>
              <a:t>Z-transform </a:t>
            </a:r>
            <a:r>
              <a:rPr lang="en-US" b="1" dirty="0"/>
              <a:t>standardization </a:t>
            </a:r>
            <a:r>
              <a:rPr lang="en-US" b="1" dirty="0" smtClean="0"/>
              <a:t>(normalization</a:t>
            </a:r>
            <a:r>
              <a:rPr lang="en-US" b="1" dirty="0"/>
              <a:t>)</a:t>
            </a:r>
          </a:p>
          <a:p>
            <a:endParaRPr lang="en-US" sz="1400" dirty="0"/>
          </a:p>
          <a:p>
            <a:r>
              <a:rPr lang="en-US" sz="1400" dirty="0"/>
              <a:t>This transform is common in classical statistics: subtract the mean from each datum and divide by the standard deviation.  The result is that the mean value of every sample is 0 </a:t>
            </a:r>
            <a:r>
              <a:rPr lang="en-US" sz="1400" dirty="0" smtClean="0"/>
              <a:t>(centered</a:t>
            </a:r>
            <a:r>
              <a:rPr lang="en-US" sz="1400" dirty="0"/>
              <a:t>) and the standard deviation of its taxon abundances is 1 </a:t>
            </a:r>
            <a:r>
              <a:rPr lang="en-US" sz="1400" dirty="0" smtClean="0"/>
              <a:t>(scaled</a:t>
            </a:r>
            <a:r>
              <a:rPr lang="en-US" sz="1400" dirty="0"/>
              <a:t>).  This transformation is implicitly applied to taxa in principal components analysis based on </a:t>
            </a:r>
            <a:r>
              <a:rPr lang="en-US" sz="1400" i="1" dirty="0"/>
              <a:t>correlation</a:t>
            </a:r>
            <a:r>
              <a:rPr lang="en-US" sz="1400" dirty="0" smtClean="0"/>
              <a:t>. </a:t>
            </a:r>
          </a:p>
        </p:txBody>
      </p:sp>
      <p:graphicFrame>
        <p:nvGraphicFramePr>
          <p:cNvPr id="8" name="Object 7"/>
          <p:cNvGraphicFramePr>
            <a:graphicFrameLocks noChangeAspect="1"/>
          </p:cNvGraphicFramePr>
          <p:nvPr>
            <p:extLst>
              <p:ext uri="{D42A27DB-BD31-4B8C-83A1-F6EECF244321}">
                <p14:modId xmlns:p14="http://schemas.microsoft.com/office/powerpoint/2010/main" val="146019068"/>
              </p:ext>
            </p:extLst>
          </p:nvPr>
        </p:nvGraphicFramePr>
        <p:xfrm>
          <a:off x="4880429" y="0"/>
          <a:ext cx="1349375" cy="762000"/>
        </p:xfrm>
        <a:graphic>
          <a:graphicData uri="http://schemas.openxmlformats.org/presentationml/2006/ole">
            <mc:AlternateContent xmlns:mc="http://schemas.openxmlformats.org/markup-compatibility/2006">
              <mc:Choice xmlns:v="urn:schemas-microsoft-com:vml" Requires="v">
                <p:oleObj spid="_x0000_s12325" name="Equation" r:id="rId5" imgW="812447" imgH="457002" progId="Equation.3">
                  <p:embed/>
                </p:oleObj>
              </mc:Choice>
              <mc:Fallback>
                <p:oleObj name="Equation" r:id="rId5" imgW="812447" imgH="457002" progId="Equation.3">
                  <p:embed/>
                  <p:pic>
                    <p:nvPicPr>
                      <p:cNvPr id="6"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80429" y="0"/>
                        <a:ext cx="1349375" cy="762000"/>
                      </a:xfrm>
                      <a:prstGeom prst="rect">
                        <a:avLst/>
                      </a:prstGeom>
                      <a:noFill/>
                    </p:spPr>
                  </p:pic>
                </p:oleObj>
              </mc:Fallback>
            </mc:AlternateContent>
          </a:graphicData>
        </a:graphic>
      </p:graphicFrame>
      <p:sp>
        <p:nvSpPr>
          <p:cNvPr id="9" name="TextBox 8"/>
          <p:cNvSpPr txBox="1"/>
          <p:nvPr/>
        </p:nvSpPr>
        <p:spPr>
          <a:xfrm>
            <a:off x="1559873" y="4008582"/>
            <a:ext cx="5841664" cy="923330"/>
          </a:xfrm>
          <a:prstGeom prst="rect">
            <a:avLst/>
          </a:prstGeom>
          <a:noFill/>
        </p:spPr>
        <p:txBody>
          <a:bodyPr wrap="none" rtlCol="0">
            <a:spAutoFit/>
          </a:bodyPr>
          <a:lstStyle/>
          <a:p>
            <a:r>
              <a:rPr lang="en-US" dirty="0" smtClean="0"/>
              <a:t>TA #1	5	4.5	5	4.5</a:t>
            </a:r>
            <a:r>
              <a:rPr lang="en-US" dirty="0"/>
              <a:t>	</a:t>
            </a:r>
            <a:r>
              <a:rPr lang="en-US" dirty="0" smtClean="0"/>
              <a:t>4	5</a:t>
            </a:r>
          </a:p>
          <a:p>
            <a:r>
              <a:rPr lang="en-US" dirty="0" smtClean="0"/>
              <a:t>TA #2	3	2.5	3	3.5	2	2</a:t>
            </a:r>
          </a:p>
          <a:p>
            <a:r>
              <a:rPr lang="en-US" dirty="0" smtClean="0"/>
              <a:t>TA #3	5	3.5	2	4.5	2.5	5</a:t>
            </a:r>
            <a:endParaRPr lang="en-US" dirty="0"/>
          </a:p>
        </p:txBody>
      </p:sp>
      <p:sp>
        <p:nvSpPr>
          <p:cNvPr id="11" name="Rectangle 10"/>
          <p:cNvSpPr/>
          <p:nvPr/>
        </p:nvSpPr>
        <p:spPr>
          <a:xfrm>
            <a:off x="1435182" y="5023802"/>
            <a:ext cx="6442364" cy="923330"/>
          </a:xfrm>
          <a:prstGeom prst="rect">
            <a:avLst/>
          </a:prstGeom>
        </p:spPr>
        <p:txBody>
          <a:bodyPr wrap="square">
            <a:spAutoFit/>
          </a:bodyPr>
          <a:lstStyle/>
          <a:p>
            <a:r>
              <a:rPr lang="en-US" dirty="0" smtClean="0"/>
              <a:t>TA #1	0.82	-0.41	0.82	-0.41	-1.63	0.82</a:t>
            </a:r>
            <a:endParaRPr lang="en-US" dirty="0"/>
          </a:p>
          <a:p>
            <a:r>
              <a:rPr lang="en-US" dirty="0" smtClean="0"/>
              <a:t>TA #2	0.55	-0.28	0.55	1.38	-1.10	-1.10</a:t>
            </a:r>
            <a:endParaRPr lang="en-US" dirty="0"/>
          </a:p>
          <a:p>
            <a:r>
              <a:rPr lang="en-US" dirty="0" smtClean="0"/>
              <a:t>TA #3	0.97	-0.19	-1.35  	0.58 	-</a:t>
            </a:r>
            <a:r>
              <a:rPr lang="en-US" dirty="0"/>
              <a:t>0.97  </a:t>
            </a:r>
            <a:r>
              <a:rPr lang="en-US" dirty="0" smtClean="0"/>
              <a:t>	0.97</a:t>
            </a:r>
            <a:endParaRPr lang="en-US" dirty="0"/>
          </a:p>
        </p:txBody>
      </p:sp>
      <p:sp>
        <p:nvSpPr>
          <p:cNvPr id="12" name="TextBox 11"/>
          <p:cNvSpPr txBox="1"/>
          <p:nvPr/>
        </p:nvSpPr>
        <p:spPr>
          <a:xfrm>
            <a:off x="3708949" y="1738077"/>
            <a:ext cx="1287019" cy="923330"/>
          </a:xfrm>
          <a:prstGeom prst="rect">
            <a:avLst/>
          </a:prstGeom>
          <a:noFill/>
        </p:spPr>
        <p:txBody>
          <a:bodyPr wrap="none" rtlCol="0">
            <a:spAutoFit/>
          </a:bodyPr>
          <a:lstStyle/>
          <a:p>
            <a:r>
              <a:rPr lang="en-US" dirty="0" smtClean="0"/>
              <a:t>Z-transform</a:t>
            </a:r>
          </a:p>
          <a:p>
            <a:endParaRPr lang="en-US" dirty="0"/>
          </a:p>
          <a:p>
            <a:r>
              <a:rPr lang="en-US" dirty="0"/>
              <a:t>o</a:t>
            </a:r>
            <a:r>
              <a:rPr lang="en-US" dirty="0" smtClean="0"/>
              <a:t>f species</a:t>
            </a:r>
            <a:endParaRPr lang="en-US" dirty="0"/>
          </a:p>
        </p:txBody>
      </p:sp>
      <p:sp>
        <p:nvSpPr>
          <p:cNvPr id="13" name="TextBox 12"/>
          <p:cNvSpPr txBox="1"/>
          <p:nvPr/>
        </p:nvSpPr>
        <p:spPr>
          <a:xfrm>
            <a:off x="2497242" y="3659390"/>
            <a:ext cx="4175246" cy="369332"/>
          </a:xfrm>
          <a:prstGeom prst="rect">
            <a:avLst/>
          </a:prstGeom>
          <a:noFill/>
        </p:spPr>
        <p:txBody>
          <a:bodyPr wrap="none" rtlCol="0">
            <a:spAutoFit/>
          </a:bodyPr>
          <a:lstStyle/>
          <a:p>
            <a:r>
              <a:rPr lang="en-US" dirty="0" smtClean="0"/>
              <a:t>Example: standardizing teaching assistants</a:t>
            </a:r>
            <a:endParaRPr lang="en-US" dirty="0"/>
          </a:p>
        </p:txBody>
      </p:sp>
    </p:spTree>
    <p:extLst>
      <p:ext uri="{BB962C8B-B14F-4D97-AF65-F5344CB8AC3E}">
        <p14:creationId xmlns:p14="http://schemas.microsoft.com/office/powerpoint/2010/main" val="218042510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946400" y="600364"/>
            <a:ext cx="3157275" cy="369332"/>
          </a:xfrm>
          <a:prstGeom prst="rect">
            <a:avLst/>
          </a:prstGeom>
          <a:noFill/>
        </p:spPr>
        <p:txBody>
          <a:bodyPr wrap="none" rtlCol="0">
            <a:spAutoFit/>
          </a:bodyPr>
          <a:lstStyle/>
          <a:p>
            <a:r>
              <a:rPr lang="en-US" dirty="0" smtClean="0"/>
              <a:t>Distance/Range standardization</a:t>
            </a:r>
            <a:endParaRPr lang="en-US" dirty="0"/>
          </a:p>
        </p:txBody>
      </p:sp>
      <p:sp>
        <p:nvSpPr>
          <p:cNvPr id="5" name="TextBox 4"/>
          <p:cNvSpPr txBox="1"/>
          <p:nvPr/>
        </p:nvSpPr>
        <p:spPr>
          <a:xfrm>
            <a:off x="3121885" y="1717964"/>
            <a:ext cx="968535" cy="369332"/>
          </a:xfrm>
          <a:prstGeom prst="rect">
            <a:avLst/>
          </a:prstGeom>
          <a:noFill/>
        </p:spPr>
        <p:txBody>
          <a:bodyPr wrap="none" rtlCol="0">
            <a:spAutoFit/>
          </a:bodyPr>
          <a:lstStyle/>
          <a:p>
            <a:r>
              <a:rPr lang="en-US" i="1" dirty="0" smtClean="0"/>
              <a:t>D</a:t>
            </a:r>
            <a:r>
              <a:rPr lang="en-US" baseline="-25000" dirty="0" smtClean="0"/>
              <a:t>i</a:t>
            </a:r>
            <a:r>
              <a:rPr lang="en-US" dirty="0" smtClean="0"/>
              <a:t> - </a:t>
            </a:r>
            <a:r>
              <a:rPr lang="en-US" i="1" dirty="0" smtClean="0"/>
              <a:t>D</a:t>
            </a:r>
            <a:r>
              <a:rPr lang="en-US" baseline="-25000" dirty="0" smtClean="0"/>
              <a:t>MIN</a:t>
            </a:r>
            <a:endParaRPr lang="en-US" baseline="-25000" dirty="0"/>
          </a:p>
        </p:txBody>
      </p:sp>
      <p:sp>
        <p:nvSpPr>
          <p:cNvPr id="6" name="TextBox 5"/>
          <p:cNvSpPr txBox="1"/>
          <p:nvPr/>
        </p:nvSpPr>
        <p:spPr>
          <a:xfrm>
            <a:off x="3011053" y="2212110"/>
            <a:ext cx="1252266" cy="369332"/>
          </a:xfrm>
          <a:prstGeom prst="rect">
            <a:avLst/>
          </a:prstGeom>
          <a:noFill/>
        </p:spPr>
        <p:txBody>
          <a:bodyPr wrap="none" rtlCol="0">
            <a:spAutoFit/>
          </a:bodyPr>
          <a:lstStyle/>
          <a:p>
            <a:r>
              <a:rPr lang="en-US" i="1" dirty="0" smtClean="0"/>
              <a:t>D</a:t>
            </a:r>
            <a:r>
              <a:rPr lang="en-US" baseline="-25000" dirty="0" smtClean="0"/>
              <a:t>MAX</a:t>
            </a:r>
            <a:r>
              <a:rPr lang="en-US" dirty="0" smtClean="0"/>
              <a:t> - </a:t>
            </a:r>
            <a:r>
              <a:rPr lang="en-US" i="1" dirty="0" smtClean="0"/>
              <a:t>D</a:t>
            </a:r>
            <a:r>
              <a:rPr lang="en-US" baseline="-25000" dirty="0" smtClean="0"/>
              <a:t>MIN</a:t>
            </a:r>
            <a:endParaRPr lang="en-US" baseline="-25000" dirty="0"/>
          </a:p>
        </p:txBody>
      </p:sp>
      <p:sp>
        <p:nvSpPr>
          <p:cNvPr id="7" name="TextBox 6"/>
          <p:cNvSpPr txBox="1"/>
          <p:nvPr/>
        </p:nvSpPr>
        <p:spPr>
          <a:xfrm>
            <a:off x="2196790" y="1965037"/>
            <a:ext cx="611065" cy="369332"/>
          </a:xfrm>
          <a:prstGeom prst="rect">
            <a:avLst/>
          </a:prstGeom>
          <a:noFill/>
        </p:spPr>
        <p:txBody>
          <a:bodyPr wrap="none" rtlCol="0">
            <a:spAutoFit/>
          </a:bodyPr>
          <a:lstStyle/>
          <a:p>
            <a:r>
              <a:rPr lang="en-US" i="1" dirty="0" smtClean="0"/>
              <a:t>D</a:t>
            </a:r>
            <a:r>
              <a:rPr lang="en-US" dirty="0" smtClean="0"/>
              <a:t>* =</a:t>
            </a:r>
            <a:endParaRPr lang="en-US" baseline="-25000" dirty="0"/>
          </a:p>
        </p:txBody>
      </p:sp>
      <p:cxnSp>
        <p:nvCxnSpPr>
          <p:cNvPr id="9" name="Straight Connector 8"/>
          <p:cNvCxnSpPr/>
          <p:nvPr/>
        </p:nvCxnSpPr>
        <p:spPr>
          <a:xfrm>
            <a:off x="2946400" y="2149703"/>
            <a:ext cx="127461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2946400" y="3329588"/>
            <a:ext cx="4606646" cy="369332"/>
          </a:xfrm>
          <a:prstGeom prst="rect">
            <a:avLst/>
          </a:prstGeom>
          <a:noFill/>
        </p:spPr>
        <p:txBody>
          <a:bodyPr wrap="none" rtlCol="0">
            <a:spAutoFit/>
          </a:bodyPr>
          <a:lstStyle/>
          <a:p>
            <a:r>
              <a:rPr lang="en-US" dirty="0" smtClean="0"/>
              <a:t>Note: </a:t>
            </a:r>
            <a:r>
              <a:rPr lang="en-US" i="1" dirty="0" smtClean="0"/>
              <a:t>D</a:t>
            </a:r>
            <a:r>
              <a:rPr lang="en-US" dirty="0" smtClean="0"/>
              <a:t>* ranges from 0 to 1 (</a:t>
            </a:r>
            <a:r>
              <a:rPr lang="en-US" i="1" dirty="0" smtClean="0"/>
              <a:t>D</a:t>
            </a:r>
            <a:r>
              <a:rPr lang="en-US" baseline="-25000" dirty="0" smtClean="0"/>
              <a:t>MAX</a:t>
            </a:r>
            <a:r>
              <a:rPr lang="en-US" dirty="0" smtClean="0"/>
              <a:t> = 1, </a:t>
            </a:r>
            <a:r>
              <a:rPr lang="en-US" i="1" dirty="0" smtClean="0"/>
              <a:t>D</a:t>
            </a:r>
            <a:r>
              <a:rPr lang="en-US" baseline="-25000" dirty="0" smtClean="0"/>
              <a:t>MIN </a:t>
            </a:r>
            <a:r>
              <a:rPr lang="en-US" dirty="0" smtClean="0"/>
              <a:t>= 0)</a:t>
            </a:r>
            <a:endParaRPr lang="en-US" dirty="0"/>
          </a:p>
        </p:txBody>
      </p:sp>
    </p:spTree>
    <p:extLst>
      <p:ext uri="{BB962C8B-B14F-4D97-AF65-F5344CB8AC3E}">
        <p14:creationId xmlns:p14="http://schemas.microsoft.com/office/powerpoint/2010/main" val="324048741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1570181"/>
            <a:ext cx="9143999" cy="3693319"/>
          </a:xfrm>
          <a:prstGeom prst="rect">
            <a:avLst/>
          </a:prstGeom>
          <a:noFill/>
        </p:spPr>
        <p:txBody>
          <a:bodyPr wrap="square" rtlCol="0">
            <a:spAutoFit/>
          </a:bodyPr>
          <a:lstStyle/>
          <a:p>
            <a:pPr algn="ctr"/>
            <a:r>
              <a:rPr lang="en-US" dirty="0" smtClean="0"/>
              <a:t>In many types of multivariate analyses (NMDS, PCO, etc.) we need to decide how to transform/standardize the data and how to measure the distance</a:t>
            </a:r>
          </a:p>
          <a:p>
            <a:pPr algn="ctr"/>
            <a:endParaRPr lang="en-US" dirty="0"/>
          </a:p>
          <a:p>
            <a:pPr algn="ctr"/>
            <a:r>
              <a:rPr lang="en-US" dirty="0" smtClean="0"/>
              <a:t>Does it matter much*?</a:t>
            </a:r>
          </a:p>
          <a:p>
            <a:pPr algn="ctr"/>
            <a:endParaRPr lang="en-US" dirty="0"/>
          </a:p>
          <a:p>
            <a:pPr algn="ctr"/>
            <a:r>
              <a:rPr lang="en-US" dirty="0" smtClean="0"/>
              <a:t>The next few slides will show that it does.</a:t>
            </a:r>
          </a:p>
          <a:p>
            <a:endParaRPr lang="en-US" dirty="0" smtClean="0"/>
          </a:p>
          <a:p>
            <a:endParaRPr lang="en-US" dirty="0">
              <a:solidFill>
                <a:schemeClr val="bg1">
                  <a:lumMod val="50000"/>
                </a:schemeClr>
              </a:solidFill>
            </a:endParaRPr>
          </a:p>
          <a:p>
            <a:endParaRPr lang="en-US" dirty="0" smtClean="0">
              <a:solidFill>
                <a:schemeClr val="bg1">
                  <a:lumMod val="50000"/>
                </a:schemeClr>
              </a:solidFill>
            </a:endParaRPr>
          </a:p>
          <a:p>
            <a:endParaRPr lang="en-US" dirty="0">
              <a:solidFill>
                <a:schemeClr val="bg1">
                  <a:lumMod val="50000"/>
                </a:schemeClr>
              </a:solidFill>
            </a:endParaRPr>
          </a:p>
          <a:p>
            <a:endParaRPr lang="en-US" dirty="0" smtClean="0">
              <a:solidFill>
                <a:schemeClr val="bg1">
                  <a:lumMod val="50000"/>
                </a:schemeClr>
              </a:solidFill>
            </a:endParaRPr>
          </a:p>
          <a:p>
            <a:r>
              <a:rPr lang="en-US" dirty="0" smtClean="0">
                <a:solidFill>
                  <a:schemeClr val="bg1">
                    <a:lumMod val="50000"/>
                  </a:schemeClr>
                </a:solidFill>
              </a:rPr>
              <a:t>* We will not discuss now how those measures perform in multivariate space (are they </a:t>
            </a:r>
          </a:p>
          <a:p>
            <a:r>
              <a:rPr lang="en-US" dirty="0">
                <a:solidFill>
                  <a:schemeClr val="bg1">
                    <a:lumMod val="50000"/>
                  </a:schemeClr>
                </a:solidFill>
              </a:rPr>
              <a:t> </a:t>
            </a:r>
            <a:r>
              <a:rPr lang="en-US" dirty="0" smtClean="0">
                <a:solidFill>
                  <a:schemeClr val="bg1">
                    <a:lumMod val="50000"/>
                  </a:schemeClr>
                </a:solidFill>
              </a:rPr>
              <a:t>   metric, </a:t>
            </a:r>
            <a:r>
              <a:rPr lang="en-US" dirty="0" err="1" smtClean="0">
                <a:solidFill>
                  <a:schemeClr val="bg1">
                    <a:lumMod val="50000"/>
                  </a:schemeClr>
                </a:solidFill>
              </a:rPr>
              <a:t>ultrametric</a:t>
            </a:r>
            <a:r>
              <a:rPr lang="en-US" dirty="0" smtClean="0">
                <a:solidFill>
                  <a:schemeClr val="bg1">
                    <a:lumMod val="50000"/>
                  </a:schemeClr>
                </a:solidFill>
              </a:rPr>
              <a:t>, or non-metric?), but we will revisit that issue later.</a:t>
            </a:r>
          </a:p>
        </p:txBody>
      </p:sp>
    </p:spTree>
    <p:extLst>
      <p:ext uri="{BB962C8B-B14F-4D97-AF65-F5344CB8AC3E}">
        <p14:creationId xmlns:p14="http://schemas.microsoft.com/office/powerpoint/2010/main" val="17616831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74708"/>
            <a:ext cx="9144000" cy="523220"/>
          </a:xfrm>
          <a:prstGeom prst="rect">
            <a:avLst/>
          </a:prstGeom>
          <a:noFill/>
        </p:spPr>
        <p:txBody>
          <a:bodyPr wrap="square" rtlCol="0">
            <a:spAutoFit/>
          </a:bodyPr>
          <a:lstStyle/>
          <a:p>
            <a:pPr algn="ctr"/>
            <a:r>
              <a:rPr lang="en-US" sz="2800" b="1" dirty="0" smtClean="0"/>
              <a:t>Enumeration Data</a:t>
            </a:r>
            <a:endParaRPr lang="en-US" sz="2800" b="1" dirty="0"/>
          </a:p>
        </p:txBody>
      </p:sp>
      <p:pic>
        <p:nvPicPr>
          <p:cNvPr id="29698"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369146" y="951602"/>
            <a:ext cx="6777325" cy="50084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Slide Number Placeholder 6"/>
          <p:cNvSpPr>
            <a:spLocks noGrp="1"/>
          </p:cNvSpPr>
          <p:nvPr>
            <p:ph type="sldNum" sz="quarter" idx="12"/>
          </p:nvPr>
        </p:nvSpPr>
        <p:spPr>
          <a:xfrm>
            <a:off x="6553200" y="6356350"/>
            <a:ext cx="2133600" cy="365125"/>
          </a:xfrm>
        </p:spPr>
        <p:txBody>
          <a:bodyPr/>
          <a:lstStyle/>
          <a:p>
            <a:pPr>
              <a:defRPr/>
            </a:pPr>
            <a:fld id="{A773520D-10FF-4C3A-B24E-DAC9F1A9BCA7}" type="slidenum">
              <a:rPr lang="en-US" smtClean="0"/>
              <a:pPr>
                <a:defRPr/>
              </a:pPr>
              <a:t>27</a:t>
            </a:fld>
            <a:endParaRPr lang="en-US"/>
          </a:p>
        </p:txBody>
      </p:sp>
    </p:spTree>
    <p:extLst>
      <p:ext uri="{BB962C8B-B14F-4D97-AF65-F5344CB8AC3E}">
        <p14:creationId xmlns:p14="http://schemas.microsoft.com/office/powerpoint/2010/main" val="394352300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391925" y="766936"/>
            <a:ext cx="8395594" cy="5181281"/>
          </a:xfrm>
          <a:prstGeom prst="rect">
            <a:avLst/>
          </a:prstGeom>
        </p:spPr>
      </p:pic>
    </p:spTree>
    <p:extLst>
      <p:ext uri="{BB962C8B-B14F-4D97-AF65-F5344CB8AC3E}">
        <p14:creationId xmlns:p14="http://schemas.microsoft.com/office/powerpoint/2010/main" val="149073842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332509" y="1006961"/>
            <a:ext cx="8530490" cy="5264530"/>
          </a:xfrm>
          <a:prstGeom prst="rect">
            <a:avLst/>
          </a:prstGeom>
        </p:spPr>
      </p:pic>
    </p:spTree>
    <p:extLst>
      <p:ext uri="{BB962C8B-B14F-4D97-AF65-F5344CB8AC3E}">
        <p14:creationId xmlns:p14="http://schemas.microsoft.com/office/powerpoint/2010/main" val="26864650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67564"/>
            <a:ext cx="9144000" cy="523220"/>
          </a:xfrm>
          <a:prstGeom prst="rect">
            <a:avLst/>
          </a:prstGeom>
          <a:noFill/>
        </p:spPr>
        <p:txBody>
          <a:bodyPr wrap="square" rtlCol="0">
            <a:spAutoFit/>
          </a:bodyPr>
          <a:lstStyle/>
          <a:p>
            <a:pPr algn="ctr"/>
            <a:r>
              <a:rPr lang="en-US" sz="2800" b="1" dirty="0" smtClean="0"/>
              <a:t>Measuring Similarities/Dissimilarities</a:t>
            </a:r>
          </a:p>
        </p:txBody>
      </p:sp>
      <p:sp>
        <p:nvSpPr>
          <p:cNvPr id="3" name="TextBox 2"/>
          <p:cNvSpPr txBox="1"/>
          <p:nvPr/>
        </p:nvSpPr>
        <p:spPr>
          <a:xfrm>
            <a:off x="587829" y="547307"/>
            <a:ext cx="8098971" cy="2862322"/>
          </a:xfrm>
          <a:prstGeom prst="rect">
            <a:avLst/>
          </a:prstGeom>
          <a:noFill/>
        </p:spPr>
        <p:txBody>
          <a:bodyPr wrap="square" rtlCol="0">
            <a:spAutoFit/>
          </a:bodyPr>
          <a:lstStyle/>
          <a:p>
            <a:pPr algn="ctr"/>
            <a:r>
              <a:rPr lang="en-US" dirty="0" smtClean="0"/>
              <a:t>General Comments</a:t>
            </a:r>
          </a:p>
          <a:p>
            <a:pPr algn="ctr"/>
            <a:endParaRPr lang="en-US" dirty="0" smtClean="0"/>
          </a:p>
          <a:p>
            <a:pPr marL="285750" indent="-285750">
              <a:buFont typeface="Arial" panose="020B0604020202020204" pitchFamily="34" charset="0"/>
              <a:buChar char="•"/>
            </a:pPr>
            <a:r>
              <a:rPr lang="en-US" b="1" dirty="0" smtClean="0"/>
              <a:t>Similarity measures can </a:t>
            </a:r>
            <a:r>
              <a:rPr lang="en-US" b="1" dirty="0"/>
              <a:t>be converted to </a:t>
            </a:r>
            <a:r>
              <a:rPr lang="en-US" b="1" i="1" dirty="0"/>
              <a:t>difference </a:t>
            </a:r>
            <a:r>
              <a:rPr lang="en-US" b="1" dirty="0"/>
              <a:t>or </a:t>
            </a:r>
            <a:r>
              <a:rPr lang="en-US" b="1" i="1" dirty="0"/>
              <a:t>dissimilarity </a:t>
            </a:r>
            <a:r>
              <a:rPr lang="en-US" b="1" dirty="0" smtClean="0"/>
              <a:t>measures (and vice versa).</a:t>
            </a:r>
          </a:p>
          <a:p>
            <a:r>
              <a:rPr lang="en-US" dirty="0" smtClean="0"/>
              <a:t>Which one is needed depends on the type of analysis. For example, similarity </a:t>
            </a:r>
            <a:r>
              <a:rPr lang="en-US" dirty="0"/>
              <a:t>is required for </a:t>
            </a:r>
            <a:r>
              <a:rPr lang="en-US" i="1" dirty="0"/>
              <a:t>cluster analysis</a:t>
            </a:r>
            <a:r>
              <a:rPr lang="en-US" dirty="0"/>
              <a:t>, whereas dissimilarity is required for </a:t>
            </a:r>
            <a:r>
              <a:rPr lang="en-US" i="1" dirty="0"/>
              <a:t>ordination </a:t>
            </a:r>
            <a:r>
              <a:rPr lang="en-US" i="1" dirty="0" smtClean="0"/>
              <a:t>analysis</a:t>
            </a:r>
          </a:p>
          <a:p>
            <a:endParaRPr lang="en-US" dirty="0" smtClean="0"/>
          </a:p>
          <a:p>
            <a:endParaRPr lang="en-US" dirty="0" smtClean="0"/>
          </a:p>
          <a:p>
            <a:endParaRPr lang="en-US" dirty="0"/>
          </a:p>
          <a:p>
            <a:endParaRPr lang="en-US" dirty="0"/>
          </a:p>
        </p:txBody>
      </p:sp>
      <p:sp>
        <p:nvSpPr>
          <p:cNvPr id="6" name="Slide Number Placeholder 6"/>
          <p:cNvSpPr>
            <a:spLocks noGrp="1"/>
          </p:cNvSpPr>
          <p:nvPr>
            <p:ph type="sldNum" sz="quarter" idx="12"/>
          </p:nvPr>
        </p:nvSpPr>
        <p:spPr>
          <a:xfrm>
            <a:off x="6553200" y="6356350"/>
            <a:ext cx="2133600" cy="365125"/>
          </a:xfrm>
        </p:spPr>
        <p:txBody>
          <a:bodyPr/>
          <a:lstStyle/>
          <a:p>
            <a:pPr>
              <a:defRPr/>
            </a:pPr>
            <a:fld id="{A773520D-10FF-4C3A-B24E-DAC9F1A9BCA7}" type="slidenum">
              <a:rPr lang="en-US" smtClean="0"/>
              <a:pPr>
                <a:defRPr/>
              </a:pPr>
              <a:t>3</a:t>
            </a:fld>
            <a:endParaRPr lang="en-US"/>
          </a:p>
        </p:txBody>
      </p:sp>
      <p:graphicFrame>
        <p:nvGraphicFramePr>
          <p:cNvPr id="5" name="Object 4"/>
          <p:cNvGraphicFramePr>
            <a:graphicFrameLocks noChangeAspect="1"/>
          </p:cNvGraphicFramePr>
          <p:nvPr>
            <p:extLst>
              <p:ext uri="{D42A27DB-BD31-4B8C-83A1-F6EECF244321}">
                <p14:modId xmlns:p14="http://schemas.microsoft.com/office/powerpoint/2010/main" val="803756960"/>
              </p:ext>
            </p:extLst>
          </p:nvPr>
        </p:nvGraphicFramePr>
        <p:xfrm>
          <a:off x="3043416" y="2642786"/>
          <a:ext cx="1870327" cy="941613"/>
        </p:xfrm>
        <a:graphic>
          <a:graphicData uri="http://schemas.openxmlformats.org/presentationml/2006/ole">
            <mc:AlternateContent xmlns:mc="http://schemas.openxmlformats.org/markup-compatibility/2006">
              <mc:Choice xmlns:v="urn:schemas-microsoft-com:vml" Requires="v">
                <p:oleObj spid="_x0000_s14380" name="Equation" r:id="rId3" imgW="1384300" imgH="698500" progId="Equation.3">
                  <p:embed/>
                </p:oleObj>
              </mc:Choice>
              <mc:Fallback>
                <p:oleObj name="Equation" r:id="rId3" imgW="1384300" imgH="698500" progId="Equation.3">
                  <p:embed/>
                  <p:pic>
                    <p:nvPicPr>
                      <p:cNvPr id="3"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3416" y="2642786"/>
                        <a:ext cx="1870327" cy="941613"/>
                      </a:xfrm>
                      <a:prstGeom prst="rect">
                        <a:avLst/>
                      </a:prstGeom>
                      <a:noFill/>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3963359010"/>
              </p:ext>
            </p:extLst>
          </p:nvPr>
        </p:nvGraphicFramePr>
        <p:xfrm>
          <a:off x="3115705" y="4183680"/>
          <a:ext cx="2180531" cy="765352"/>
        </p:xfrm>
        <a:graphic>
          <a:graphicData uri="http://schemas.openxmlformats.org/presentationml/2006/ole">
            <mc:AlternateContent xmlns:mc="http://schemas.openxmlformats.org/markup-compatibility/2006">
              <mc:Choice xmlns:v="urn:schemas-microsoft-com:vml" Requires="v">
                <p:oleObj spid="_x0000_s14381" name="Equation" r:id="rId5" imgW="1435100" imgH="508000" progId="Equation.3">
                  <p:embed/>
                </p:oleObj>
              </mc:Choice>
              <mc:Fallback>
                <p:oleObj name="Equation" r:id="rId5" imgW="1435100" imgH="508000" progId="Equation.3">
                  <p:embed/>
                  <p:pic>
                    <p:nvPicPr>
                      <p:cNvPr id="8"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15705" y="4183680"/>
                        <a:ext cx="2180531" cy="765352"/>
                      </a:xfrm>
                      <a:prstGeom prst="rect">
                        <a:avLst/>
                      </a:prstGeom>
                      <a:noFill/>
                    </p:spPr>
                  </p:pic>
                </p:oleObj>
              </mc:Fallback>
            </mc:AlternateContent>
          </a:graphicData>
        </a:graphic>
      </p:graphicFrame>
      <p:sp>
        <p:nvSpPr>
          <p:cNvPr id="8" name="TextBox 7"/>
          <p:cNvSpPr txBox="1"/>
          <p:nvPr/>
        </p:nvSpPr>
        <p:spPr>
          <a:xfrm>
            <a:off x="203192" y="1945852"/>
            <a:ext cx="8828314" cy="3939540"/>
          </a:xfrm>
          <a:prstGeom prst="rect">
            <a:avLst/>
          </a:prstGeom>
          <a:noFill/>
        </p:spPr>
        <p:txBody>
          <a:bodyPr wrap="square" rtlCol="0">
            <a:spAutoFit/>
          </a:bodyPr>
          <a:lstStyle/>
          <a:p>
            <a:endParaRPr lang="en-US" b="1" dirty="0" smtClean="0"/>
          </a:p>
          <a:p>
            <a:endParaRPr lang="en-US" b="1" dirty="0" smtClean="0"/>
          </a:p>
          <a:p>
            <a:endParaRPr lang="en-US" b="1" dirty="0"/>
          </a:p>
          <a:p>
            <a:endParaRPr lang="en-US" b="1" dirty="0" smtClean="0"/>
          </a:p>
          <a:p>
            <a:r>
              <a:rPr lang="en-US" b="1" dirty="0" smtClean="0"/>
              <a:t>Percentage Similarity				</a:t>
            </a:r>
            <a:r>
              <a:rPr lang="en-US" sz="1400" dirty="0" smtClean="0"/>
              <a:t>For presence-absence data,</a:t>
            </a:r>
          </a:p>
          <a:p>
            <a:r>
              <a:rPr lang="en-US" sz="1400" dirty="0"/>
              <a:t>	</a:t>
            </a:r>
            <a:r>
              <a:rPr lang="en-US" sz="1400" dirty="0" smtClean="0"/>
              <a:t>					reverts </a:t>
            </a:r>
            <a:r>
              <a:rPr lang="en-US" sz="1400" dirty="0"/>
              <a:t>to the Sorensen coefficient</a:t>
            </a:r>
          </a:p>
          <a:p>
            <a:endParaRPr lang="en-US" dirty="0" smtClean="0"/>
          </a:p>
          <a:p>
            <a:endParaRPr lang="en-US" b="1" dirty="0" smtClean="0"/>
          </a:p>
          <a:p>
            <a:endParaRPr lang="en-US" b="1" dirty="0"/>
          </a:p>
          <a:p>
            <a:r>
              <a:rPr lang="en-US" b="1" dirty="0" smtClean="0"/>
              <a:t>Bray-Curtis</a:t>
            </a:r>
            <a:r>
              <a:rPr lang="en-US" b="1" dirty="0"/>
              <a:t> </a:t>
            </a:r>
            <a:r>
              <a:rPr lang="en-US" b="1" dirty="0" smtClean="0"/>
              <a:t>Distance</a:t>
            </a:r>
            <a:r>
              <a:rPr lang="en-US" b="1" dirty="0"/>
              <a:t>	</a:t>
            </a:r>
            <a:r>
              <a:rPr lang="en-US" b="1" dirty="0" smtClean="0"/>
              <a:t>			</a:t>
            </a:r>
            <a:r>
              <a:rPr lang="en-US" sz="1400" dirty="0" smtClean="0"/>
              <a:t>The </a:t>
            </a:r>
            <a:r>
              <a:rPr lang="en-US" sz="1400" dirty="0"/>
              <a:t>complement of percentage similarity is </a:t>
            </a:r>
            <a:r>
              <a:rPr lang="en-US" sz="1400" dirty="0" smtClean="0"/>
              <a:t>						the </a:t>
            </a:r>
            <a:r>
              <a:rPr lang="en-US" sz="1400" dirty="0"/>
              <a:t>percentage </a:t>
            </a:r>
            <a:r>
              <a:rPr lang="en-US" sz="1400" dirty="0" smtClean="0"/>
              <a:t>difference. This </a:t>
            </a:r>
            <a:r>
              <a:rPr lang="en-US" sz="1400" dirty="0"/>
              <a:t>metric is </a:t>
            </a:r>
            <a:r>
              <a:rPr lang="en-US" sz="1400" dirty="0" smtClean="0"/>
              <a:t>						viewed as effective in </a:t>
            </a:r>
            <a:r>
              <a:rPr lang="en-US" sz="1400" dirty="0"/>
              <a:t>retaining underlying </a:t>
            </a:r>
            <a:r>
              <a:rPr lang="en-US" sz="1400" dirty="0" smtClean="0"/>
              <a:t>						ecological patterns</a:t>
            </a:r>
            <a:endParaRPr lang="en-US" sz="1400" dirty="0"/>
          </a:p>
          <a:p>
            <a:r>
              <a:rPr lang="en-US" dirty="0"/>
              <a:t>	 </a:t>
            </a:r>
          </a:p>
          <a:p>
            <a:endParaRPr lang="en-US" sz="1400" dirty="0" smtClean="0"/>
          </a:p>
        </p:txBody>
      </p:sp>
    </p:spTree>
    <p:extLst>
      <p:ext uri="{BB962C8B-B14F-4D97-AF65-F5344CB8AC3E}">
        <p14:creationId xmlns:p14="http://schemas.microsoft.com/office/powerpoint/2010/main" val="281678695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350982" y="824029"/>
            <a:ext cx="8602410" cy="5308916"/>
          </a:xfrm>
          <a:prstGeom prst="rect">
            <a:avLst/>
          </a:prstGeom>
        </p:spPr>
      </p:pic>
    </p:spTree>
    <p:extLst>
      <p:ext uri="{BB962C8B-B14F-4D97-AF65-F5344CB8AC3E}">
        <p14:creationId xmlns:p14="http://schemas.microsoft.com/office/powerpoint/2010/main" val="375871756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203200" y="732826"/>
            <a:ext cx="8929789" cy="5510955"/>
          </a:xfrm>
          <a:prstGeom prst="rect">
            <a:avLst/>
          </a:prstGeom>
        </p:spPr>
      </p:pic>
    </p:spTree>
    <p:extLst>
      <p:ext uri="{BB962C8B-B14F-4D97-AF65-F5344CB8AC3E}">
        <p14:creationId xmlns:p14="http://schemas.microsoft.com/office/powerpoint/2010/main" val="268871966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34108" y="875331"/>
            <a:ext cx="8594115" cy="5303796"/>
          </a:xfrm>
          <a:prstGeom prst="rect">
            <a:avLst/>
          </a:prstGeom>
        </p:spPr>
      </p:pic>
    </p:spTree>
    <p:extLst>
      <p:ext uri="{BB962C8B-B14F-4D97-AF65-F5344CB8AC3E}">
        <p14:creationId xmlns:p14="http://schemas.microsoft.com/office/powerpoint/2010/main" val="254667698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286000" y="576590"/>
            <a:ext cx="4806380" cy="523220"/>
          </a:xfrm>
          <a:prstGeom prst="rect">
            <a:avLst/>
          </a:prstGeom>
          <a:noFill/>
        </p:spPr>
        <p:txBody>
          <a:bodyPr wrap="none" rtlCol="0">
            <a:spAutoFit/>
          </a:bodyPr>
          <a:lstStyle/>
          <a:p>
            <a:r>
              <a:rPr lang="en-US" sz="2800" b="1" dirty="0" smtClean="0"/>
              <a:t>Data Management Suggestions</a:t>
            </a:r>
            <a:endParaRPr lang="en-US" sz="2800" b="1" dirty="0"/>
          </a:p>
        </p:txBody>
      </p:sp>
      <p:sp>
        <p:nvSpPr>
          <p:cNvPr id="5" name="TextBox 4"/>
          <p:cNvSpPr txBox="1"/>
          <p:nvPr/>
        </p:nvSpPr>
        <p:spPr>
          <a:xfrm>
            <a:off x="612489" y="1295400"/>
            <a:ext cx="8153401" cy="4524315"/>
          </a:xfrm>
          <a:prstGeom prst="rect">
            <a:avLst/>
          </a:prstGeom>
          <a:noFill/>
        </p:spPr>
        <p:txBody>
          <a:bodyPr wrap="square" rtlCol="0">
            <a:spAutoFit/>
          </a:bodyPr>
          <a:lstStyle/>
          <a:p>
            <a:r>
              <a:rPr lang="en-US" dirty="0" smtClean="0"/>
              <a:t>Keep your data clean (no strings of words separate by spaces, no numbers annotated with </a:t>
            </a:r>
            <a:r>
              <a:rPr lang="en-US" dirty="0"/>
              <a:t>symbols (e.g., “5</a:t>
            </a:r>
            <a:r>
              <a:rPr lang="en-US" dirty="0" smtClean="0"/>
              <a:t>?”), no strings of values in single cells (e.g., “3,4”), etc.</a:t>
            </a:r>
          </a:p>
          <a:p>
            <a:endParaRPr lang="en-US" dirty="0"/>
          </a:p>
          <a:p>
            <a:r>
              <a:rPr lang="en-US" dirty="0" smtClean="0"/>
              <a:t>Avoid mixing character and numeric values within variables</a:t>
            </a:r>
          </a:p>
          <a:p>
            <a:endParaRPr lang="en-US" dirty="0" smtClean="0"/>
          </a:p>
          <a:p>
            <a:r>
              <a:rPr lang="en-US" dirty="0" smtClean="0"/>
              <a:t>If doable/meaningful, convert character variables into numbers (especially if you plan to do a lot of data manipulations)</a:t>
            </a:r>
          </a:p>
          <a:p>
            <a:endParaRPr lang="en-US" dirty="0"/>
          </a:p>
          <a:p>
            <a:r>
              <a:rPr lang="en-US" dirty="0" smtClean="0"/>
              <a:t>Develop explanatory tables defining variables, units, values for categorical variables etc.</a:t>
            </a:r>
          </a:p>
          <a:p>
            <a:endParaRPr lang="en-US" dirty="0"/>
          </a:p>
          <a:p>
            <a:r>
              <a:rPr lang="en-US" dirty="0" smtClean="0"/>
              <a:t>Keep consistent capitalization for character variables</a:t>
            </a:r>
          </a:p>
          <a:p>
            <a:endParaRPr lang="en-US" dirty="0"/>
          </a:p>
          <a:p>
            <a:r>
              <a:rPr lang="en-US" dirty="0" smtClean="0"/>
              <a:t>Keep sets of related samples described by the same variables as a single dataset</a:t>
            </a:r>
          </a:p>
          <a:p>
            <a:endParaRPr lang="en-US" dirty="0"/>
          </a:p>
          <a:p>
            <a:r>
              <a:rPr lang="en-US" dirty="0" smtClean="0"/>
              <a:t>Organize the data so it is easy to partition into relevant subsets</a:t>
            </a:r>
          </a:p>
        </p:txBody>
      </p:sp>
      <p:sp>
        <p:nvSpPr>
          <p:cNvPr id="8" name="Slide Number Placeholder 6"/>
          <p:cNvSpPr>
            <a:spLocks noGrp="1"/>
          </p:cNvSpPr>
          <p:nvPr>
            <p:ph type="sldNum" sz="quarter" idx="12"/>
          </p:nvPr>
        </p:nvSpPr>
        <p:spPr>
          <a:xfrm>
            <a:off x="6553200" y="6356350"/>
            <a:ext cx="2133600" cy="365125"/>
          </a:xfrm>
        </p:spPr>
        <p:txBody>
          <a:bodyPr/>
          <a:lstStyle/>
          <a:p>
            <a:pPr>
              <a:defRPr/>
            </a:pPr>
            <a:fld id="{A773520D-10FF-4C3A-B24E-DAC9F1A9BCA7}" type="slidenum">
              <a:rPr lang="en-US" smtClean="0"/>
              <a:pPr>
                <a:defRPr/>
              </a:pPr>
              <a:t>33</a:t>
            </a:fld>
            <a:endParaRPr lang="en-US"/>
          </a:p>
        </p:txBody>
      </p:sp>
    </p:spTree>
    <p:extLst>
      <p:ext uri="{BB962C8B-B14F-4D97-AF65-F5344CB8AC3E}">
        <p14:creationId xmlns:p14="http://schemas.microsoft.com/office/powerpoint/2010/main" val="251857868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52400" y="152400"/>
            <a:ext cx="8839200" cy="4555093"/>
          </a:xfrm>
          <a:prstGeom prst="rect">
            <a:avLst/>
          </a:prstGeom>
          <a:noFill/>
        </p:spPr>
        <p:txBody>
          <a:bodyPr wrap="square" rtlCol="0">
            <a:spAutoFit/>
          </a:bodyPr>
          <a:lstStyle/>
          <a:p>
            <a:pPr algn="ctr"/>
            <a:r>
              <a:rPr lang="en-US" sz="2000" b="1" dirty="0" smtClean="0"/>
              <a:t>Data Pre-Processing</a:t>
            </a:r>
            <a:endParaRPr lang="en-US" sz="2000" b="1" dirty="0"/>
          </a:p>
          <a:p>
            <a:endParaRPr lang="en-US" dirty="0" smtClean="0"/>
          </a:p>
          <a:p>
            <a:r>
              <a:rPr lang="en-US" dirty="0" smtClean="0"/>
              <a:t>In the case of compositional data (e.g., community data), it is a common (if controversial) practice to pre-process the data by removing small samples or rare variables (e.g., species).</a:t>
            </a:r>
          </a:p>
          <a:p>
            <a:endParaRPr lang="en-US" dirty="0"/>
          </a:p>
          <a:p>
            <a:r>
              <a:rPr lang="en-US" dirty="0" smtClean="0"/>
              <a:t>REMOVE SMALL SAMPLES</a:t>
            </a:r>
          </a:p>
          <a:p>
            <a:r>
              <a:rPr lang="en-US" dirty="0" smtClean="0"/>
              <a:t>We may want to remove small samples (e.g., n&lt;10) because those samples represent community estimates with huge errors due to small number of specimens sampled (this is applicable primarily to abundance data). Some ecologists dislike this type of filtering.</a:t>
            </a:r>
          </a:p>
          <a:p>
            <a:endParaRPr lang="en-US" dirty="0"/>
          </a:p>
          <a:p>
            <a:r>
              <a:rPr lang="en-US" dirty="0" smtClean="0"/>
              <a:t>REMOVE RARE TAXA</a:t>
            </a:r>
          </a:p>
          <a:p>
            <a:r>
              <a:rPr lang="en-US" dirty="0" smtClean="0"/>
              <a:t>We may want to remove rare taxa (e.g., #</a:t>
            </a:r>
            <a:r>
              <a:rPr lang="en-US" dirty="0" err="1" smtClean="0"/>
              <a:t>occs</a:t>
            </a:r>
            <a:r>
              <a:rPr lang="en-US" dirty="0" smtClean="0"/>
              <a:t>&lt;2, or </a:t>
            </a:r>
            <a:r>
              <a:rPr lang="en-US" dirty="0" err="1" smtClean="0"/>
              <a:t>n</a:t>
            </a:r>
            <a:r>
              <a:rPr lang="en-US" baseline="-25000" dirty="0" err="1" smtClean="0"/>
              <a:t>TOT</a:t>
            </a:r>
            <a:r>
              <a:rPr lang="en-US" dirty="0" smtClean="0"/>
              <a:t>&lt;5, or both). Taxa with few occurrences create numerous “double zeros” and their distribution across samples may also be poorly estimated</a:t>
            </a:r>
          </a:p>
          <a:p>
            <a:r>
              <a:rPr lang="en-US" b="1" dirty="0" smtClean="0"/>
              <a:t>NOTE: </a:t>
            </a:r>
            <a:r>
              <a:rPr lang="en-US" dirty="0" smtClean="0"/>
              <a:t>Usually, the removal or rare taxa should not be done if intended analyses involve any diversity estimates or diversity-related metrics (e.g., sample evenness, beta diversity, etc.)</a:t>
            </a:r>
          </a:p>
        </p:txBody>
      </p:sp>
      <p:sp>
        <p:nvSpPr>
          <p:cNvPr id="10"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 name="Slide Number Placeholder 6"/>
          <p:cNvSpPr>
            <a:spLocks noGrp="1"/>
          </p:cNvSpPr>
          <p:nvPr>
            <p:ph type="sldNum" sz="quarter" idx="12"/>
          </p:nvPr>
        </p:nvSpPr>
        <p:spPr>
          <a:xfrm>
            <a:off x="6553200" y="6356350"/>
            <a:ext cx="2133600" cy="365125"/>
          </a:xfrm>
        </p:spPr>
        <p:txBody>
          <a:bodyPr/>
          <a:lstStyle/>
          <a:p>
            <a:pPr>
              <a:defRPr/>
            </a:pPr>
            <a:fld id="{A773520D-10FF-4C3A-B24E-DAC9F1A9BCA7}" type="slidenum">
              <a:rPr lang="en-US" smtClean="0"/>
              <a:pPr>
                <a:defRPr/>
              </a:pPr>
              <a:t>34</a:t>
            </a:fld>
            <a:endParaRPr lang="en-US"/>
          </a:p>
        </p:txBody>
      </p:sp>
    </p:spTree>
    <p:extLst>
      <p:ext uri="{BB962C8B-B14F-4D97-AF65-F5344CB8AC3E}">
        <p14:creationId xmlns:p14="http://schemas.microsoft.com/office/powerpoint/2010/main" val="290610044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81000" y="152400"/>
            <a:ext cx="8458200" cy="923330"/>
          </a:xfrm>
          <a:prstGeom prst="rect">
            <a:avLst/>
          </a:prstGeom>
        </p:spPr>
        <p:txBody>
          <a:bodyPr wrap="square">
            <a:spAutoFit/>
          </a:bodyPr>
          <a:lstStyle/>
          <a:p>
            <a:r>
              <a:rPr lang="en-US" dirty="0"/>
              <a:t>Cutoff values for removal of rare taxa or small samples is somewhat arbitrary and it may be a good idea to explore this issue empirically by plotting various data descriptors as a function of sample size</a:t>
            </a:r>
          </a:p>
        </p:txBody>
      </p:sp>
      <p:sp>
        <p:nvSpPr>
          <p:cNvPr id="5" name="TextBox 4"/>
          <p:cNvSpPr txBox="1"/>
          <p:nvPr/>
        </p:nvSpPr>
        <p:spPr>
          <a:xfrm>
            <a:off x="266700" y="4876800"/>
            <a:ext cx="8686800" cy="954107"/>
          </a:xfrm>
          <a:prstGeom prst="rect">
            <a:avLst/>
          </a:prstGeom>
          <a:noFill/>
        </p:spPr>
        <p:txBody>
          <a:bodyPr wrap="square" rtlCol="0">
            <a:spAutoFit/>
          </a:bodyPr>
          <a:lstStyle/>
          <a:p>
            <a:r>
              <a:rPr lang="en-US" sz="1400" b="1" dirty="0" smtClean="0"/>
              <a:t>Fig. 2 </a:t>
            </a:r>
            <a:r>
              <a:rPr lang="en-US" sz="1400" dirty="0" smtClean="0"/>
              <a:t>– The </a:t>
            </a:r>
            <a:r>
              <a:rPr lang="en-US" sz="1400" dirty="0"/>
              <a:t>effect of removal of small samples, singletons, and non-marine taxa on the percentage of information retained.  The loss of information for the upgraded marine data with no singletons and no non-marine taxa (black) is only slightly more pronounced than that observed for the raw data (gray).  All final analyses were based on the marine dataset with samples that contained at least 20 specimens. Shaded box indicates the final dataset</a:t>
            </a:r>
            <a:r>
              <a:rPr lang="en-US" sz="1400" dirty="0" smtClean="0"/>
              <a:t>.</a:t>
            </a:r>
            <a:endParaRPr lang="en-US" sz="1400" b="1" dirty="0"/>
          </a:p>
        </p:txBody>
      </p:sp>
      <p:pic>
        <p:nvPicPr>
          <p:cNvPr id="13314" name="Picture 2" descr="Fig"/>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b="4974"/>
          <a:stretch/>
        </p:blipFill>
        <p:spPr bwMode="auto">
          <a:xfrm>
            <a:off x="2514600" y="1054451"/>
            <a:ext cx="4787900" cy="3659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7335157" y="1752600"/>
            <a:ext cx="1443216" cy="461665"/>
          </a:xfrm>
          <a:prstGeom prst="rect">
            <a:avLst/>
          </a:prstGeom>
          <a:noFill/>
        </p:spPr>
        <p:txBody>
          <a:bodyPr wrap="none" rtlCol="0">
            <a:spAutoFit/>
          </a:bodyPr>
          <a:lstStyle/>
          <a:p>
            <a:r>
              <a:rPr lang="en-US" sz="1200" dirty="0" err="1" smtClean="0"/>
              <a:t>Wittmer</a:t>
            </a:r>
            <a:r>
              <a:rPr lang="en-US" sz="1200" dirty="0" smtClean="0"/>
              <a:t> et al. 2014,</a:t>
            </a:r>
          </a:p>
          <a:p>
            <a:r>
              <a:rPr lang="en-US" sz="1200" i="1" dirty="0" smtClean="0"/>
              <a:t>Journal of Geology</a:t>
            </a:r>
            <a:endParaRPr lang="en-US" sz="1200" i="1" dirty="0"/>
          </a:p>
        </p:txBody>
      </p:sp>
      <p:sp>
        <p:nvSpPr>
          <p:cNvPr id="2" name="TextBox 1"/>
          <p:cNvSpPr txBox="1"/>
          <p:nvPr/>
        </p:nvSpPr>
        <p:spPr>
          <a:xfrm>
            <a:off x="4288971" y="4659080"/>
            <a:ext cx="1524776" cy="261610"/>
          </a:xfrm>
          <a:prstGeom prst="rect">
            <a:avLst/>
          </a:prstGeom>
          <a:noFill/>
        </p:spPr>
        <p:txBody>
          <a:bodyPr wrap="none" rtlCol="0">
            <a:spAutoFit/>
          </a:bodyPr>
          <a:lstStyle/>
          <a:p>
            <a:r>
              <a:rPr lang="en-US" sz="1100" b="1" dirty="0">
                <a:solidFill>
                  <a:schemeClr val="tx1">
                    <a:lumMod val="75000"/>
                    <a:lumOff val="25000"/>
                  </a:schemeClr>
                </a:solidFill>
              </a:rPr>
              <a:t>m</a:t>
            </a:r>
            <a:r>
              <a:rPr lang="en-US" sz="1100" b="1" dirty="0" smtClean="0">
                <a:solidFill>
                  <a:schemeClr val="tx1">
                    <a:lumMod val="75000"/>
                    <a:lumOff val="25000"/>
                  </a:schemeClr>
                </a:solidFill>
              </a:rPr>
              <a:t>inimum acceptable n</a:t>
            </a:r>
            <a:endParaRPr lang="en-US" sz="1100" b="1" dirty="0">
              <a:solidFill>
                <a:schemeClr val="tx1">
                  <a:lumMod val="75000"/>
                  <a:lumOff val="25000"/>
                </a:schemeClr>
              </a:solidFill>
            </a:endParaRPr>
          </a:p>
        </p:txBody>
      </p:sp>
      <p:sp>
        <p:nvSpPr>
          <p:cNvPr id="10" name="Slide Number Placeholder 6"/>
          <p:cNvSpPr>
            <a:spLocks noGrp="1"/>
          </p:cNvSpPr>
          <p:nvPr>
            <p:ph type="sldNum" sz="quarter" idx="12"/>
          </p:nvPr>
        </p:nvSpPr>
        <p:spPr>
          <a:xfrm>
            <a:off x="6553200" y="6356350"/>
            <a:ext cx="2133600" cy="365125"/>
          </a:xfrm>
        </p:spPr>
        <p:txBody>
          <a:bodyPr/>
          <a:lstStyle/>
          <a:p>
            <a:pPr>
              <a:defRPr/>
            </a:pPr>
            <a:fld id="{A773520D-10FF-4C3A-B24E-DAC9F1A9BCA7}" type="slidenum">
              <a:rPr lang="en-US" smtClean="0"/>
              <a:pPr>
                <a:defRPr/>
              </a:pPr>
              <a:t>35</a:t>
            </a:fld>
            <a:endParaRPr lang="en-US"/>
          </a:p>
        </p:txBody>
      </p:sp>
    </p:spTree>
    <p:extLst>
      <p:ext uri="{BB962C8B-B14F-4D97-AF65-F5344CB8AC3E}">
        <p14:creationId xmlns:p14="http://schemas.microsoft.com/office/powerpoint/2010/main" val="1656116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67564"/>
            <a:ext cx="9144000" cy="523220"/>
          </a:xfrm>
          <a:prstGeom prst="rect">
            <a:avLst/>
          </a:prstGeom>
          <a:noFill/>
        </p:spPr>
        <p:txBody>
          <a:bodyPr wrap="square" rtlCol="0">
            <a:spAutoFit/>
          </a:bodyPr>
          <a:lstStyle/>
          <a:p>
            <a:pPr algn="ctr"/>
            <a:r>
              <a:rPr lang="en-US" sz="2800" b="1" dirty="0" smtClean="0"/>
              <a:t>Measuring Similarities/Dissimilarities</a:t>
            </a:r>
          </a:p>
        </p:txBody>
      </p:sp>
      <p:sp>
        <p:nvSpPr>
          <p:cNvPr id="3" name="TextBox 2"/>
          <p:cNvSpPr txBox="1"/>
          <p:nvPr/>
        </p:nvSpPr>
        <p:spPr>
          <a:xfrm>
            <a:off x="446313" y="587795"/>
            <a:ext cx="8098971" cy="1477328"/>
          </a:xfrm>
          <a:prstGeom prst="rect">
            <a:avLst/>
          </a:prstGeom>
          <a:noFill/>
        </p:spPr>
        <p:txBody>
          <a:bodyPr wrap="square" rtlCol="0">
            <a:spAutoFit/>
          </a:bodyPr>
          <a:lstStyle/>
          <a:p>
            <a:pPr algn="ctr"/>
            <a:r>
              <a:rPr lang="en-US" dirty="0" smtClean="0"/>
              <a:t>General Comments</a:t>
            </a:r>
          </a:p>
          <a:p>
            <a:pPr algn="ctr"/>
            <a:endParaRPr lang="en-US" dirty="0" smtClean="0"/>
          </a:p>
          <a:p>
            <a:pPr marL="285750" indent="-285750">
              <a:buFont typeface="Arial" panose="020B0604020202020204" pitchFamily="34" charset="0"/>
              <a:buChar char="•"/>
            </a:pPr>
            <a:r>
              <a:rPr lang="en-US" b="1" dirty="0" smtClean="0"/>
              <a:t>Measures of (dis)similarity have wide applications</a:t>
            </a:r>
          </a:p>
          <a:p>
            <a:r>
              <a:rPr lang="en-US" dirty="0" smtClean="0"/>
              <a:t>For example: cluster analyses, multivariate ordinations, beta diversity estimates, multivariate tests, network analysis</a:t>
            </a:r>
          </a:p>
        </p:txBody>
      </p:sp>
      <p:sp>
        <p:nvSpPr>
          <p:cNvPr id="6" name="Slide Number Placeholder 6"/>
          <p:cNvSpPr>
            <a:spLocks noGrp="1"/>
          </p:cNvSpPr>
          <p:nvPr>
            <p:ph type="sldNum" sz="quarter" idx="12"/>
          </p:nvPr>
        </p:nvSpPr>
        <p:spPr>
          <a:xfrm>
            <a:off x="6553200" y="6356350"/>
            <a:ext cx="2133600" cy="365125"/>
          </a:xfrm>
        </p:spPr>
        <p:txBody>
          <a:bodyPr/>
          <a:lstStyle/>
          <a:p>
            <a:pPr>
              <a:defRPr/>
            </a:pPr>
            <a:fld id="{A773520D-10FF-4C3A-B24E-DAC9F1A9BCA7}" type="slidenum">
              <a:rPr lang="en-US" smtClean="0"/>
              <a:pPr>
                <a:defRPr/>
              </a:pPr>
              <a:t>4</a:t>
            </a:fld>
            <a:endParaRPr lang="en-US"/>
          </a:p>
        </p:txBody>
      </p:sp>
      <p:pic>
        <p:nvPicPr>
          <p:cNvPr id="4" name="Picture 3"/>
          <p:cNvPicPr>
            <a:picLocks noChangeAspect="1"/>
          </p:cNvPicPr>
          <p:nvPr/>
        </p:nvPicPr>
        <p:blipFill rotWithShape="1">
          <a:blip r:embed="rId2"/>
          <a:srcRect l="18918" t="18865" r="15206" b="19748"/>
          <a:stretch/>
        </p:blipFill>
        <p:spPr>
          <a:xfrm>
            <a:off x="515585" y="2130025"/>
            <a:ext cx="7760074" cy="4067575"/>
          </a:xfrm>
          <a:prstGeom prst="rect">
            <a:avLst/>
          </a:prstGeom>
        </p:spPr>
      </p:pic>
      <p:sp>
        <p:nvSpPr>
          <p:cNvPr id="5" name="TextBox 4"/>
          <p:cNvSpPr txBox="1"/>
          <p:nvPr/>
        </p:nvSpPr>
        <p:spPr>
          <a:xfrm>
            <a:off x="5017556" y="6262502"/>
            <a:ext cx="2602444" cy="369332"/>
          </a:xfrm>
          <a:prstGeom prst="rect">
            <a:avLst/>
          </a:prstGeom>
          <a:noFill/>
        </p:spPr>
        <p:txBody>
          <a:bodyPr wrap="none" rtlCol="0">
            <a:spAutoFit/>
          </a:bodyPr>
          <a:lstStyle/>
          <a:p>
            <a:r>
              <a:rPr lang="en-US" dirty="0" smtClean="0"/>
              <a:t>Rojas et al. 2017, </a:t>
            </a:r>
            <a:r>
              <a:rPr lang="en-US" i="1" dirty="0" smtClean="0"/>
              <a:t>Geology</a:t>
            </a:r>
            <a:endParaRPr lang="en-US" i="1" dirty="0"/>
          </a:p>
        </p:txBody>
      </p:sp>
    </p:spTree>
    <p:extLst>
      <p:ext uri="{BB962C8B-B14F-4D97-AF65-F5344CB8AC3E}">
        <p14:creationId xmlns:p14="http://schemas.microsoft.com/office/powerpoint/2010/main" val="37265516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67564"/>
            <a:ext cx="9144000" cy="523220"/>
          </a:xfrm>
          <a:prstGeom prst="rect">
            <a:avLst/>
          </a:prstGeom>
          <a:noFill/>
        </p:spPr>
        <p:txBody>
          <a:bodyPr wrap="square" rtlCol="0">
            <a:spAutoFit/>
          </a:bodyPr>
          <a:lstStyle/>
          <a:p>
            <a:pPr algn="ctr"/>
            <a:r>
              <a:rPr lang="en-US" sz="2800" b="1" dirty="0" smtClean="0"/>
              <a:t>Measuring Similarities/Dissimilarities</a:t>
            </a:r>
          </a:p>
        </p:txBody>
      </p:sp>
      <p:sp>
        <p:nvSpPr>
          <p:cNvPr id="3" name="TextBox 2"/>
          <p:cNvSpPr txBox="1"/>
          <p:nvPr/>
        </p:nvSpPr>
        <p:spPr>
          <a:xfrm>
            <a:off x="446313" y="587795"/>
            <a:ext cx="8098971" cy="2031325"/>
          </a:xfrm>
          <a:prstGeom prst="rect">
            <a:avLst/>
          </a:prstGeom>
          <a:noFill/>
        </p:spPr>
        <p:txBody>
          <a:bodyPr wrap="square" rtlCol="0">
            <a:spAutoFit/>
          </a:bodyPr>
          <a:lstStyle/>
          <a:p>
            <a:pPr algn="ctr"/>
            <a:r>
              <a:rPr lang="en-US" dirty="0" smtClean="0"/>
              <a:t>General Comments</a:t>
            </a:r>
          </a:p>
          <a:p>
            <a:pPr algn="ctr"/>
            <a:endParaRPr lang="en-US" dirty="0" smtClean="0"/>
          </a:p>
          <a:p>
            <a:pPr marL="285750" indent="-285750">
              <a:buFont typeface="Arial" panose="020B0604020202020204" pitchFamily="34" charset="0"/>
              <a:buChar char="•"/>
            </a:pPr>
            <a:r>
              <a:rPr lang="en-US" b="1" dirty="0" smtClean="0"/>
              <a:t>Some analytical methods require (or rely) on the specific measure of similarity/dissimilarity, other methods are flexible</a:t>
            </a:r>
          </a:p>
          <a:p>
            <a:endParaRPr lang="en-US" dirty="0" smtClean="0"/>
          </a:p>
          <a:p>
            <a:r>
              <a:rPr lang="en-US" dirty="0" smtClean="0"/>
              <a:t>For example, PCA relies on Euclidean distances, whereas other ordination techniques can flexibly use many measures of similarity/dissimilarity (e.g., NMDS, PCO).</a:t>
            </a:r>
          </a:p>
        </p:txBody>
      </p:sp>
      <p:sp>
        <p:nvSpPr>
          <p:cNvPr id="6" name="Slide Number Placeholder 6"/>
          <p:cNvSpPr>
            <a:spLocks noGrp="1"/>
          </p:cNvSpPr>
          <p:nvPr>
            <p:ph type="sldNum" sz="quarter" idx="12"/>
          </p:nvPr>
        </p:nvSpPr>
        <p:spPr>
          <a:xfrm>
            <a:off x="6553200" y="6356350"/>
            <a:ext cx="2133600" cy="365125"/>
          </a:xfrm>
        </p:spPr>
        <p:txBody>
          <a:bodyPr/>
          <a:lstStyle/>
          <a:p>
            <a:pPr>
              <a:defRPr/>
            </a:pPr>
            <a:fld id="{A773520D-10FF-4C3A-B24E-DAC9F1A9BCA7}" type="slidenum">
              <a:rPr lang="en-US" smtClean="0"/>
              <a:pPr>
                <a:defRPr/>
              </a:pPr>
              <a:t>5</a:t>
            </a:fld>
            <a:endParaRPr lang="en-US"/>
          </a:p>
        </p:txBody>
      </p:sp>
      <p:sp>
        <p:nvSpPr>
          <p:cNvPr id="5" name="Rectangle 4"/>
          <p:cNvSpPr/>
          <p:nvPr/>
        </p:nvSpPr>
        <p:spPr>
          <a:xfrm>
            <a:off x="1117600" y="3038764"/>
            <a:ext cx="3094182" cy="21520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PCA (Euclidean distance)</a:t>
            </a:r>
            <a:endParaRPr lang="en-US" dirty="0"/>
          </a:p>
        </p:txBody>
      </p:sp>
      <p:sp>
        <p:nvSpPr>
          <p:cNvPr id="7" name="Rectangle 6"/>
          <p:cNvSpPr/>
          <p:nvPr/>
        </p:nvSpPr>
        <p:spPr>
          <a:xfrm>
            <a:off x="4816764" y="3038764"/>
            <a:ext cx="3094182" cy="21520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NMDS </a:t>
            </a:r>
          </a:p>
          <a:p>
            <a:pPr algn="ctr"/>
            <a:r>
              <a:rPr lang="en-US" dirty="0" smtClean="0"/>
              <a:t>(any measure of dissimilarity)</a:t>
            </a:r>
            <a:endParaRPr lang="en-US" dirty="0"/>
          </a:p>
        </p:txBody>
      </p:sp>
    </p:spTree>
    <p:extLst>
      <p:ext uri="{BB962C8B-B14F-4D97-AF65-F5344CB8AC3E}">
        <p14:creationId xmlns:p14="http://schemas.microsoft.com/office/powerpoint/2010/main" val="30981787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69454" y="593637"/>
            <a:ext cx="8377382" cy="5355312"/>
          </a:xfrm>
          <a:prstGeom prst="rect">
            <a:avLst/>
          </a:prstGeom>
        </p:spPr>
        <p:txBody>
          <a:bodyPr wrap="square">
            <a:spAutoFit/>
          </a:bodyPr>
          <a:lstStyle/>
          <a:p>
            <a:r>
              <a:rPr lang="en-US" i="1" dirty="0"/>
              <a:t>Similarity index = </a:t>
            </a:r>
            <a:r>
              <a:rPr lang="en-US" dirty="0"/>
              <a:t>a numerical index describing the similarity of </a:t>
            </a:r>
            <a:r>
              <a:rPr lang="en-US" b="1" u="sng" dirty="0"/>
              <a:t>two </a:t>
            </a:r>
            <a:r>
              <a:rPr lang="en-US" b="1" dirty="0" smtClean="0"/>
              <a:t>observations </a:t>
            </a:r>
            <a:r>
              <a:rPr lang="en-US" dirty="0" smtClean="0"/>
              <a:t>in </a:t>
            </a:r>
            <a:r>
              <a:rPr lang="en-US" dirty="0"/>
              <a:t>terms of </a:t>
            </a:r>
            <a:r>
              <a:rPr lang="en-US" b="1" i="1" dirty="0" smtClean="0"/>
              <a:t>k</a:t>
            </a:r>
            <a:r>
              <a:rPr lang="en-US" b="1" dirty="0" smtClean="0"/>
              <a:t> variables </a:t>
            </a:r>
            <a:r>
              <a:rPr lang="en-US" dirty="0" smtClean="0"/>
              <a:t>(</a:t>
            </a:r>
            <a:r>
              <a:rPr lang="en-US" dirty="0"/>
              <a:t>or </a:t>
            </a:r>
            <a:r>
              <a:rPr lang="en-US" b="1" u="sng" dirty="0"/>
              <a:t>two </a:t>
            </a:r>
            <a:r>
              <a:rPr lang="en-US" b="1" dirty="0" smtClean="0"/>
              <a:t>variables </a:t>
            </a:r>
            <a:r>
              <a:rPr lang="en-US" dirty="0" smtClean="0"/>
              <a:t>in </a:t>
            </a:r>
            <a:r>
              <a:rPr lang="en-US" dirty="0"/>
              <a:t>terms of their distribution across </a:t>
            </a:r>
            <a:r>
              <a:rPr lang="en-US" b="1" i="1" dirty="0" smtClean="0"/>
              <a:t>n </a:t>
            </a:r>
            <a:r>
              <a:rPr lang="en-US" b="1" dirty="0" smtClean="0"/>
              <a:t>samples</a:t>
            </a:r>
            <a:r>
              <a:rPr lang="en-US" dirty="0" smtClean="0"/>
              <a:t>)</a:t>
            </a:r>
          </a:p>
          <a:p>
            <a:endParaRPr lang="en-US" dirty="0"/>
          </a:p>
          <a:p>
            <a:r>
              <a:rPr lang="en-US" i="1" dirty="0"/>
              <a:t>Similarity matrix </a:t>
            </a:r>
            <a:r>
              <a:rPr lang="en-US" dirty="0"/>
              <a:t>= a square, symmetric matrix with the similarity value of </a:t>
            </a:r>
            <a:r>
              <a:rPr lang="en-US" b="1" dirty="0"/>
              <a:t>every pair of </a:t>
            </a:r>
            <a:r>
              <a:rPr lang="en-US" b="1" dirty="0" smtClean="0"/>
              <a:t>observations </a:t>
            </a:r>
            <a:r>
              <a:rPr lang="en-US" dirty="0" smtClean="0"/>
              <a:t>(</a:t>
            </a:r>
            <a:r>
              <a:rPr lang="en-US" dirty="0" err="1" smtClean="0"/>
              <a:t>Qmode</a:t>
            </a:r>
            <a:r>
              <a:rPr lang="en-US" dirty="0"/>
              <a:t>) or </a:t>
            </a:r>
            <a:r>
              <a:rPr lang="en-US" b="1" dirty="0" smtClean="0"/>
              <a:t>every pair of variables </a:t>
            </a:r>
            <a:r>
              <a:rPr lang="en-US" dirty="0" smtClean="0"/>
              <a:t>(R-mode</a:t>
            </a:r>
            <a:r>
              <a:rPr lang="en-US" dirty="0"/>
              <a:t>) in the data </a:t>
            </a:r>
            <a:r>
              <a:rPr lang="en-US" dirty="0" smtClean="0"/>
              <a:t>matrix</a:t>
            </a:r>
          </a:p>
          <a:p>
            <a:endParaRPr lang="en-US" dirty="0" smtClean="0"/>
          </a:p>
          <a:p>
            <a:endParaRPr lang="en-US" dirty="0"/>
          </a:p>
          <a:p>
            <a:pPr algn="ctr"/>
            <a:r>
              <a:rPr lang="en-US" b="1" dirty="0" smtClean="0"/>
              <a:t>In ecological analyses, specifically:</a:t>
            </a:r>
          </a:p>
          <a:p>
            <a:pPr algn="ctr"/>
            <a:endParaRPr lang="en-US" i="1" dirty="0"/>
          </a:p>
          <a:p>
            <a:pPr algn="ctr"/>
            <a:r>
              <a:rPr lang="en-US" i="1" dirty="0" smtClean="0"/>
              <a:t>Similarity </a:t>
            </a:r>
            <a:r>
              <a:rPr lang="en-US" i="1" dirty="0"/>
              <a:t>index = </a:t>
            </a:r>
            <a:r>
              <a:rPr lang="en-US" dirty="0"/>
              <a:t>a numerical index describing the similarity of </a:t>
            </a:r>
            <a:r>
              <a:rPr lang="en-US" b="1" dirty="0"/>
              <a:t>two community samples </a:t>
            </a:r>
            <a:r>
              <a:rPr lang="en-US" dirty="0"/>
              <a:t>in terms of </a:t>
            </a:r>
            <a:r>
              <a:rPr lang="en-US" b="1" dirty="0"/>
              <a:t>their species content </a:t>
            </a:r>
            <a:r>
              <a:rPr lang="en-US" dirty="0"/>
              <a:t>(or </a:t>
            </a:r>
            <a:r>
              <a:rPr lang="en-US" b="1" dirty="0"/>
              <a:t>two species </a:t>
            </a:r>
            <a:r>
              <a:rPr lang="en-US" dirty="0"/>
              <a:t>in terms of </a:t>
            </a:r>
            <a:r>
              <a:rPr lang="en-US" b="1" dirty="0"/>
              <a:t>their distribution across samples</a:t>
            </a:r>
            <a:r>
              <a:rPr lang="en-US" dirty="0"/>
              <a:t>)</a:t>
            </a:r>
          </a:p>
          <a:p>
            <a:endParaRPr lang="en-US" dirty="0" smtClean="0"/>
          </a:p>
          <a:p>
            <a:r>
              <a:rPr lang="en-US" i="1" dirty="0"/>
              <a:t>Similarity matrix </a:t>
            </a:r>
            <a:r>
              <a:rPr lang="en-US" dirty="0"/>
              <a:t>= a square, symmetric matrix with the similarity value of </a:t>
            </a:r>
            <a:r>
              <a:rPr lang="en-US" b="1" dirty="0"/>
              <a:t>every pair of samples </a:t>
            </a:r>
            <a:r>
              <a:rPr lang="en-US" dirty="0"/>
              <a:t>(</a:t>
            </a:r>
            <a:r>
              <a:rPr lang="en-US" dirty="0" err="1"/>
              <a:t>Qmode</a:t>
            </a:r>
            <a:r>
              <a:rPr lang="en-US" dirty="0"/>
              <a:t>) </a:t>
            </a:r>
            <a:r>
              <a:rPr lang="en-US" b="1" dirty="0"/>
              <a:t>or taxa </a:t>
            </a:r>
            <a:r>
              <a:rPr lang="en-US" dirty="0"/>
              <a:t>(R-mode) in the data matrix</a:t>
            </a:r>
          </a:p>
          <a:p>
            <a:endParaRPr lang="en-US" dirty="0" smtClean="0"/>
          </a:p>
          <a:p>
            <a:r>
              <a:rPr lang="en-US" dirty="0" smtClean="0"/>
              <a:t>The </a:t>
            </a:r>
            <a:r>
              <a:rPr lang="en-US" dirty="0"/>
              <a:t>similarity matrix is the basis for all multivariate techniques depicting relationships among </a:t>
            </a:r>
            <a:r>
              <a:rPr lang="en-US" dirty="0" smtClean="0"/>
              <a:t>observations (e.g., samples) or variables (e.g., taxa): </a:t>
            </a:r>
            <a:r>
              <a:rPr lang="en-US" dirty="0"/>
              <a:t>the choices made at the initial stage of an analysis will strongly influence the results at the final </a:t>
            </a:r>
            <a:r>
              <a:rPr lang="en-US" dirty="0" smtClean="0"/>
              <a:t>stage</a:t>
            </a:r>
            <a:endParaRPr lang="en-US" dirty="0"/>
          </a:p>
        </p:txBody>
      </p:sp>
    </p:spTree>
    <p:extLst>
      <p:ext uri="{BB962C8B-B14F-4D97-AF65-F5344CB8AC3E}">
        <p14:creationId xmlns:p14="http://schemas.microsoft.com/office/powerpoint/2010/main" val="18160981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67564"/>
            <a:ext cx="9144000" cy="523220"/>
          </a:xfrm>
          <a:prstGeom prst="rect">
            <a:avLst/>
          </a:prstGeom>
          <a:noFill/>
        </p:spPr>
        <p:txBody>
          <a:bodyPr wrap="square" rtlCol="0">
            <a:spAutoFit/>
          </a:bodyPr>
          <a:lstStyle/>
          <a:p>
            <a:pPr algn="ctr"/>
            <a:r>
              <a:rPr lang="en-US" sz="2800" b="1" dirty="0" smtClean="0"/>
              <a:t>Measuring Similarities</a:t>
            </a:r>
          </a:p>
        </p:txBody>
      </p:sp>
      <p:sp>
        <p:nvSpPr>
          <p:cNvPr id="3" name="TextBox 2"/>
          <p:cNvSpPr txBox="1"/>
          <p:nvPr/>
        </p:nvSpPr>
        <p:spPr>
          <a:xfrm>
            <a:off x="185056" y="522479"/>
            <a:ext cx="8958943" cy="3262432"/>
          </a:xfrm>
          <a:prstGeom prst="rect">
            <a:avLst/>
          </a:prstGeom>
          <a:noFill/>
        </p:spPr>
        <p:txBody>
          <a:bodyPr wrap="square" rtlCol="0">
            <a:spAutoFit/>
          </a:bodyPr>
          <a:lstStyle/>
          <a:p>
            <a:r>
              <a:rPr lang="en-US" b="1" dirty="0" smtClean="0"/>
              <a:t>Similarity </a:t>
            </a:r>
            <a:r>
              <a:rPr lang="en-US" b="1" dirty="0"/>
              <a:t>Metrics Based on Geometry</a:t>
            </a:r>
          </a:p>
          <a:p>
            <a:r>
              <a:rPr lang="en-US" sz="1600" dirty="0" smtClean="0"/>
              <a:t>The similarity </a:t>
            </a:r>
            <a:r>
              <a:rPr lang="en-US" sz="1600" dirty="0"/>
              <a:t>of samples is reflected by the distances between sample points (samples with </a:t>
            </a:r>
            <a:r>
              <a:rPr lang="en-US" sz="1600" dirty="0" smtClean="0"/>
              <a:t>similar taxonomic </a:t>
            </a:r>
            <a:r>
              <a:rPr lang="en-US" sz="1600" dirty="0"/>
              <a:t>abundances plot nearer to one another than samples with different compositions</a:t>
            </a:r>
            <a:r>
              <a:rPr lang="en-US" sz="1600" dirty="0" smtClean="0"/>
              <a:t>). Samples </a:t>
            </a:r>
            <a:r>
              <a:rPr lang="en-US" sz="1600" dirty="0"/>
              <a:t>and taxa can change roles, with species similarity based on co-occurrence in samples</a:t>
            </a:r>
            <a:r>
              <a:rPr lang="en-US" sz="1600" dirty="0" smtClean="0"/>
              <a:t>.</a:t>
            </a:r>
          </a:p>
          <a:p>
            <a:endParaRPr lang="en-US" sz="400" dirty="0"/>
          </a:p>
          <a:p>
            <a:r>
              <a:rPr lang="en-US" sz="1600" dirty="0" smtClean="0"/>
              <a:t>NOTE: These are pairwise similarity measures between samples </a:t>
            </a:r>
            <a:r>
              <a:rPr lang="en-US" sz="1600" b="1" dirty="0" smtClean="0"/>
              <a:t>A</a:t>
            </a:r>
            <a:r>
              <a:rPr lang="en-US" sz="1600" dirty="0" smtClean="0"/>
              <a:t> &amp; </a:t>
            </a:r>
            <a:r>
              <a:rPr lang="en-US" sz="1600" b="1" dirty="0" smtClean="0"/>
              <a:t>B</a:t>
            </a:r>
            <a:r>
              <a:rPr lang="en-US" sz="1600" dirty="0" smtClean="0"/>
              <a:t> described by the same </a:t>
            </a:r>
            <a:r>
              <a:rPr lang="en-US" sz="1600" b="1" i="1" dirty="0" smtClean="0"/>
              <a:t>p</a:t>
            </a:r>
            <a:r>
              <a:rPr lang="en-US" sz="1600" dirty="0"/>
              <a:t> </a:t>
            </a:r>
            <a:r>
              <a:rPr lang="en-US" sz="1600" dirty="0" smtClean="0"/>
              <a:t>variables</a:t>
            </a:r>
            <a:endParaRPr lang="en-US" sz="1600" dirty="0"/>
          </a:p>
          <a:p>
            <a:endParaRPr lang="en-US" sz="400" b="1" i="1" dirty="0" smtClean="0"/>
          </a:p>
          <a:p>
            <a:r>
              <a:rPr lang="en-US" b="1" i="1" dirty="0" smtClean="0"/>
              <a:t>Euclidean Distance</a:t>
            </a:r>
            <a:r>
              <a:rPr lang="en-US" b="1" dirty="0"/>
              <a:t> </a:t>
            </a:r>
            <a:r>
              <a:rPr lang="en-US" dirty="0" smtClean="0"/>
              <a:t>- this </a:t>
            </a:r>
            <a:r>
              <a:rPr lang="en-US" dirty="0"/>
              <a:t>metric is based on the </a:t>
            </a:r>
            <a:endParaRPr lang="en-US" dirty="0" smtClean="0"/>
          </a:p>
          <a:p>
            <a:r>
              <a:rPr lang="en-US" dirty="0" smtClean="0"/>
              <a:t>                                      Pythagorean Theorem</a:t>
            </a:r>
          </a:p>
          <a:p>
            <a:r>
              <a:rPr lang="en-US" sz="1600" i="1" dirty="0" smtClean="0"/>
              <a:t>D</a:t>
            </a:r>
            <a:r>
              <a:rPr lang="en-US" sz="1600" i="1" baseline="-25000" dirty="0" smtClean="0"/>
              <a:t>AB</a:t>
            </a:r>
            <a:r>
              <a:rPr lang="en-US" sz="1600" dirty="0" smtClean="0"/>
              <a:t> </a:t>
            </a:r>
            <a:r>
              <a:rPr lang="en-US" sz="1600" dirty="0"/>
              <a:t>has several important properties:</a:t>
            </a:r>
          </a:p>
          <a:p>
            <a:pPr lvl="0"/>
            <a:r>
              <a:rPr lang="en-US" sz="1600" i="1" dirty="0"/>
              <a:t>D</a:t>
            </a:r>
            <a:r>
              <a:rPr lang="en-US" sz="1600" i="1" baseline="-25000" dirty="0"/>
              <a:t>AB</a:t>
            </a:r>
            <a:r>
              <a:rPr lang="en-US" sz="1600" dirty="0"/>
              <a:t> ≥ 0 (positive)</a:t>
            </a:r>
          </a:p>
          <a:p>
            <a:pPr lvl="0"/>
            <a:r>
              <a:rPr lang="en-US" sz="1600" i="1" dirty="0"/>
              <a:t>D</a:t>
            </a:r>
            <a:r>
              <a:rPr lang="en-US" sz="1600" i="1" baseline="-25000" dirty="0"/>
              <a:t>AB</a:t>
            </a:r>
            <a:r>
              <a:rPr lang="en-US" sz="1600" dirty="0"/>
              <a:t> = </a:t>
            </a:r>
            <a:r>
              <a:rPr lang="en-US" sz="1600" i="1" dirty="0"/>
              <a:t>D</a:t>
            </a:r>
            <a:r>
              <a:rPr lang="en-US" sz="1600" i="1" baseline="-25000" dirty="0"/>
              <a:t>BA</a:t>
            </a:r>
            <a:r>
              <a:rPr lang="en-US" sz="1600" dirty="0"/>
              <a:t> (symmetrical)</a:t>
            </a:r>
          </a:p>
          <a:p>
            <a:pPr lvl="0"/>
            <a:r>
              <a:rPr lang="en-US" sz="1600" dirty="0" smtClean="0"/>
              <a:t>If </a:t>
            </a:r>
            <a:r>
              <a:rPr lang="en-US" sz="1600" dirty="0"/>
              <a:t>A=B, </a:t>
            </a:r>
            <a:r>
              <a:rPr lang="en-US" sz="1600" i="1" dirty="0"/>
              <a:t>D</a:t>
            </a:r>
            <a:r>
              <a:rPr lang="en-US" sz="1600" i="1" baseline="-25000" dirty="0"/>
              <a:t>AB</a:t>
            </a:r>
            <a:r>
              <a:rPr lang="en-US" sz="1600" dirty="0"/>
              <a:t> = 0; if A</a:t>
            </a:r>
            <a:r>
              <a:rPr lang="en-US" sz="1600" dirty="0">
                <a:sym typeface="Symbol"/>
              </a:rPr>
              <a:t></a:t>
            </a:r>
            <a:r>
              <a:rPr lang="en-US" sz="1600" dirty="0"/>
              <a:t> B, </a:t>
            </a:r>
            <a:r>
              <a:rPr lang="en-US" sz="1600" i="1" dirty="0"/>
              <a:t>D</a:t>
            </a:r>
            <a:r>
              <a:rPr lang="en-US" sz="1600" i="1" baseline="-25000" dirty="0"/>
              <a:t>AB</a:t>
            </a:r>
            <a:r>
              <a:rPr lang="en-US" sz="1600" dirty="0"/>
              <a:t> &gt; </a:t>
            </a:r>
            <a:r>
              <a:rPr lang="en-US" sz="1600" dirty="0" smtClean="0"/>
              <a:t>0</a:t>
            </a:r>
          </a:p>
          <a:p>
            <a:pPr lvl="0"/>
            <a:r>
              <a:rPr lang="en-US" sz="1600" dirty="0" smtClean="0"/>
              <a:t>D</a:t>
            </a:r>
            <a:r>
              <a:rPr lang="en-US" sz="1600" i="1" baseline="-25000" dirty="0"/>
              <a:t>AB</a:t>
            </a:r>
            <a:r>
              <a:rPr lang="en-US" sz="1600" dirty="0"/>
              <a:t> </a:t>
            </a:r>
            <a:r>
              <a:rPr lang="en-US" sz="1600" dirty="0" smtClean="0"/>
              <a:t>=increases with number of variables (e.g. species)</a:t>
            </a:r>
            <a:endParaRPr lang="en-US" sz="1600" dirty="0"/>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5" name="Object 4"/>
          <p:cNvGraphicFramePr>
            <a:graphicFrameLocks noChangeAspect="1"/>
          </p:cNvGraphicFramePr>
          <p:nvPr>
            <p:extLst>
              <p:ext uri="{D42A27DB-BD31-4B8C-83A1-F6EECF244321}">
                <p14:modId xmlns:p14="http://schemas.microsoft.com/office/powerpoint/2010/main" val="224680930"/>
              </p:ext>
            </p:extLst>
          </p:nvPr>
        </p:nvGraphicFramePr>
        <p:xfrm>
          <a:off x="5203372" y="1962645"/>
          <a:ext cx="2143548" cy="764482"/>
        </p:xfrm>
        <a:graphic>
          <a:graphicData uri="http://schemas.openxmlformats.org/presentationml/2006/ole">
            <mc:AlternateContent xmlns:mc="http://schemas.openxmlformats.org/markup-compatibility/2006">
              <mc:Choice xmlns:v="urn:schemas-microsoft-com:vml" Requires="v">
                <p:oleObj spid="_x0000_s4307" name="Equation" r:id="rId3" imgW="1358900" imgH="482600" progId="Equation.3">
                  <p:embed/>
                </p:oleObj>
              </mc:Choice>
              <mc:Fallback>
                <p:oleObj name="Equation" r:id="rId3" imgW="1358900" imgH="4826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03372" y="1962645"/>
                        <a:ext cx="2143548" cy="764482"/>
                      </a:xfrm>
                      <a:prstGeom prst="rect">
                        <a:avLst/>
                      </a:prstGeom>
                      <a:noFill/>
                    </p:spPr>
                  </p:pic>
                </p:oleObj>
              </mc:Fallback>
            </mc:AlternateContent>
          </a:graphicData>
        </a:graphic>
      </p:graphicFrame>
      <p:sp>
        <p:nvSpPr>
          <p:cNvPr id="6"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7" name="Object 6"/>
          <p:cNvGraphicFramePr>
            <a:graphicFrameLocks noChangeAspect="1"/>
          </p:cNvGraphicFramePr>
          <p:nvPr>
            <p:extLst>
              <p:ext uri="{D42A27DB-BD31-4B8C-83A1-F6EECF244321}">
                <p14:modId xmlns:p14="http://schemas.microsoft.com/office/powerpoint/2010/main" val="563124695"/>
              </p:ext>
            </p:extLst>
          </p:nvPr>
        </p:nvGraphicFramePr>
        <p:xfrm>
          <a:off x="5323118" y="3547441"/>
          <a:ext cx="2238314" cy="849579"/>
        </p:xfrm>
        <a:graphic>
          <a:graphicData uri="http://schemas.openxmlformats.org/presentationml/2006/ole">
            <mc:AlternateContent xmlns:mc="http://schemas.openxmlformats.org/markup-compatibility/2006">
              <mc:Choice xmlns:v="urn:schemas-microsoft-com:vml" Requires="v">
                <p:oleObj spid="_x0000_s4308" name="Equation" r:id="rId5" imgW="1308100" imgH="495300" progId="Equation.3">
                  <p:embed/>
                </p:oleObj>
              </mc:Choice>
              <mc:Fallback>
                <p:oleObj name="Equation" r:id="rId5" imgW="1308100" imgH="4953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23118" y="3547441"/>
                        <a:ext cx="2238314" cy="849579"/>
                      </a:xfrm>
                      <a:prstGeom prst="rect">
                        <a:avLst/>
                      </a:prstGeom>
                      <a:noFill/>
                    </p:spPr>
                  </p:pic>
                </p:oleObj>
              </mc:Fallback>
            </mc:AlternateContent>
          </a:graphicData>
        </a:graphic>
      </p:graphicFrame>
      <p:sp>
        <p:nvSpPr>
          <p:cNvPr id="8" name="Rectangle 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9"/>
          <p:cNvSpPr/>
          <p:nvPr/>
        </p:nvSpPr>
        <p:spPr>
          <a:xfrm>
            <a:off x="185058" y="3765667"/>
            <a:ext cx="5040086" cy="338554"/>
          </a:xfrm>
          <a:prstGeom prst="rect">
            <a:avLst/>
          </a:prstGeom>
        </p:spPr>
        <p:txBody>
          <a:bodyPr wrap="square">
            <a:spAutoFit/>
          </a:bodyPr>
          <a:lstStyle/>
          <a:p>
            <a:r>
              <a:rPr lang="en-US" sz="1600" b="1" i="1" dirty="0" smtClean="0"/>
              <a:t>Euclidean </a:t>
            </a:r>
            <a:r>
              <a:rPr lang="en-US" sz="1600" b="1" i="1" dirty="0"/>
              <a:t>Distance</a:t>
            </a:r>
            <a:r>
              <a:rPr lang="en-US" sz="1600" b="1" dirty="0"/>
              <a:t> </a:t>
            </a:r>
            <a:r>
              <a:rPr lang="en-US" sz="1600" dirty="0" smtClean="0"/>
              <a:t>is an example of a </a:t>
            </a:r>
            <a:r>
              <a:rPr lang="en-US" sz="1600" b="1" dirty="0" err="1" smtClean="0"/>
              <a:t>Minkowski</a:t>
            </a:r>
            <a:r>
              <a:rPr lang="en-US" sz="1600" b="1" dirty="0" smtClean="0"/>
              <a:t> metric</a:t>
            </a:r>
            <a:endParaRPr lang="en-US" sz="1600" b="1" dirty="0"/>
          </a:p>
        </p:txBody>
      </p:sp>
      <p:sp>
        <p:nvSpPr>
          <p:cNvPr id="11"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2" name="Object 11"/>
          <p:cNvGraphicFramePr>
            <a:graphicFrameLocks noChangeAspect="1"/>
          </p:cNvGraphicFramePr>
          <p:nvPr>
            <p:extLst>
              <p:ext uri="{D42A27DB-BD31-4B8C-83A1-F6EECF244321}">
                <p14:modId xmlns:p14="http://schemas.microsoft.com/office/powerpoint/2010/main" val="963724308"/>
              </p:ext>
            </p:extLst>
          </p:nvPr>
        </p:nvGraphicFramePr>
        <p:xfrm>
          <a:off x="6777038" y="4348163"/>
          <a:ext cx="1889125" cy="728662"/>
        </p:xfrm>
        <a:graphic>
          <a:graphicData uri="http://schemas.openxmlformats.org/presentationml/2006/ole">
            <mc:AlternateContent xmlns:mc="http://schemas.openxmlformats.org/markup-compatibility/2006">
              <mc:Choice xmlns:v="urn:schemas-microsoft-com:vml" Requires="v">
                <p:oleObj spid="_x0000_s4309" name="Equation" r:id="rId7" imgW="1155600" imgH="444240" progId="Equation.3">
                  <p:embed/>
                </p:oleObj>
              </mc:Choice>
              <mc:Fallback>
                <p:oleObj name="Equation" r:id="rId7" imgW="1155600" imgH="444240" progId="Equation.3">
                  <p:embed/>
                  <p:pic>
                    <p:nvPicPr>
                      <p:cNvPr id="0" name=""/>
                      <p:cNvPicPr>
                        <a:picLocks noChangeAspect="1" noChangeArrowheads="1"/>
                      </p:cNvPicPr>
                      <p:nvPr/>
                    </p:nvPicPr>
                    <p:blipFill>
                      <a:blip r:embed="rId8"/>
                      <a:srcRect/>
                      <a:stretch>
                        <a:fillRect/>
                      </a:stretch>
                    </p:blipFill>
                    <p:spPr bwMode="auto">
                      <a:xfrm>
                        <a:off x="6777038" y="4348163"/>
                        <a:ext cx="1889125" cy="728662"/>
                      </a:xfrm>
                      <a:prstGeom prst="rect">
                        <a:avLst/>
                      </a:prstGeom>
                      <a:noFill/>
                    </p:spPr>
                  </p:pic>
                </p:oleObj>
              </mc:Fallback>
            </mc:AlternateContent>
          </a:graphicData>
        </a:graphic>
      </p:graphicFrame>
      <p:sp>
        <p:nvSpPr>
          <p:cNvPr id="13" name="Rectangle 12"/>
          <p:cNvSpPr/>
          <p:nvPr/>
        </p:nvSpPr>
        <p:spPr>
          <a:xfrm>
            <a:off x="185055" y="4571196"/>
            <a:ext cx="8763002" cy="1323439"/>
          </a:xfrm>
          <a:prstGeom prst="rect">
            <a:avLst/>
          </a:prstGeom>
        </p:spPr>
        <p:txBody>
          <a:bodyPr wrap="square">
            <a:spAutoFit/>
          </a:bodyPr>
          <a:lstStyle/>
          <a:p>
            <a:r>
              <a:rPr lang="en-US" sz="1600" b="1" i="1" dirty="0" smtClean="0"/>
              <a:t>Manhattan </a:t>
            </a:r>
            <a:r>
              <a:rPr lang="en-US" sz="1600" b="1" dirty="0"/>
              <a:t>(City Block</a:t>
            </a:r>
            <a:r>
              <a:rPr lang="en-US" sz="1600" b="1" dirty="0" smtClean="0"/>
              <a:t>) </a:t>
            </a:r>
            <a:r>
              <a:rPr lang="en-US" sz="1600" b="1" i="1" dirty="0" smtClean="0"/>
              <a:t>Distance</a:t>
            </a:r>
            <a:r>
              <a:rPr lang="en-US" sz="1600" b="1" dirty="0" smtClean="0"/>
              <a:t>  </a:t>
            </a:r>
            <a:r>
              <a:rPr lang="en-US" sz="1600" dirty="0" smtClean="0"/>
              <a:t>is another example of a </a:t>
            </a:r>
            <a:r>
              <a:rPr lang="en-US" sz="1600" b="1" dirty="0" err="1" smtClean="0"/>
              <a:t>Minkowski</a:t>
            </a:r>
            <a:r>
              <a:rPr lang="en-US" sz="1600" b="1" dirty="0" smtClean="0"/>
              <a:t> metric</a:t>
            </a:r>
          </a:p>
          <a:p>
            <a:endParaRPr lang="en-US" sz="1600" b="1" dirty="0"/>
          </a:p>
          <a:p>
            <a:r>
              <a:rPr lang="en-US" sz="1600" dirty="0" smtClean="0"/>
              <a:t>These distance measures are not ideal for </a:t>
            </a:r>
            <a:r>
              <a:rPr lang="en-US" sz="1600" dirty="0"/>
              <a:t>analyzing sparse </a:t>
            </a:r>
            <a:r>
              <a:rPr lang="en-US" sz="1600" dirty="0" smtClean="0"/>
              <a:t>data (unless transformed). All </a:t>
            </a:r>
            <a:r>
              <a:rPr lang="en-US" sz="1600" dirty="0"/>
              <a:t>ordination methods project points into a Euclidean space (even </a:t>
            </a:r>
            <a:r>
              <a:rPr lang="en-US" sz="1600" dirty="0" smtClean="0"/>
              <a:t>when using non-Euclidean </a:t>
            </a:r>
            <a:r>
              <a:rPr lang="en-US" sz="1600" dirty="0"/>
              <a:t>metric), </a:t>
            </a:r>
            <a:r>
              <a:rPr lang="en-US" sz="1600" dirty="0" smtClean="0"/>
              <a:t>so outputs can be improved with </a:t>
            </a:r>
            <a:r>
              <a:rPr lang="en-US" sz="1600" dirty="0"/>
              <a:t>appropriate </a:t>
            </a:r>
            <a:r>
              <a:rPr lang="en-US" sz="1600" dirty="0" smtClean="0"/>
              <a:t>pre-processing (e.g., standardizing raw data to z-scores).</a:t>
            </a:r>
            <a:endParaRPr lang="en-US" sz="1600" b="1" dirty="0"/>
          </a:p>
        </p:txBody>
      </p:sp>
    </p:spTree>
    <p:extLst>
      <p:ext uri="{BB962C8B-B14F-4D97-AF65-F5344CB8AC3E}">
        <p14:creationId xmlns:p14="http://schemas.microsoft.com/office/powerpoint/2010/main" val="175025755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38095" y="992165"/>
            <a:ext cx="8763001" cy="5447645"/>
          </a:xfrm>
          <a:prstGeom prst="rect">
            <a:avLst/>
          </a:prstGeom>
        </p:spPr>
        <p:txBody>
          <a:bodyPr wrap="square">
            <a:spAutoFit/>
          </a:bodyPr>
          <a:lstStyle/>
          <a:p>
            <a:r>
              <a:rPr lang="en-US" b="1" dirty="0"/>
              <a:t>Pearson Product-Moment Correlation </a:t>
            </a:r>
            <a:r>
              <a:rPr lang="en-US" b="1" dirty="0" smtClean="0"/>
              <a:t>Coefficient </a:t>
            </a:r>
            <a:endParaRPr lang="en-US" sz="1600" dirty="0"/>
          </a:p>
          <a:p>
            <a:r>
              <a:rPr lang="en-US" sz="1600" dirty="0" smtClean="0"/>
              <a:t>We have already discussed this metric (PCA)</a:t>
            </a:r>
          </a:p>
          <a:p>
            <a:endParaRPr lang="en-US" dirty="0"/>
          </a:p>
          <a:p>
            <a:endParaRPr lang="en-US" b="1" i="1" dirty="0" smtClean="0"/>
          </a:p>
          <a:p>
            <a:r>
              <a:rPr lang="en-US" b="1" i="1" dirty="0" smtClean="0"/>
              <a:t>Chi</a:t>
            </a:r>
            <a:r>
              <a:rPr lang="en-US" b="1" dirty="0" smtClean="0"/>
              <a:t>-</a:t>
            </a:r>
            <a:r>
              <a:rPr lang="en-US" b="1" i="1" dirty="0" smtClean="0"/>
              <a:t>squared </a:t>
            </a:r>
            <a:r>
              <a:rPr lang="en-US" b="1" i="1" dirty="0"/>
              <a:t>metric</a:t>
            </a:r>
            <a:endParaRPr lang="en-US" b="1" dirty="0"/>
          </a:p>
          <a:p>
            <a:endParaRPr lang="en-US" dirty="0" smtClean="0"/>
          </a:p>
          <a:p>
            <a:endParaRPr lang="en-US" sz="1600" dirty="0" smtClean="0"/>
          </a:p>
          <a:p>
            <a:endParaRPr lang="en-US" sz="1600" dirty="0"/>
          </a:p>
          <a:p>
            <a:r>
              <a:rPr lang="en-US" sz="1400" dirty="0"/>
              <a:t>	</a:t>
            </a:r>
            <a:r>
              <a:rPr lang="en-US" sz="1400" dirty="0" smtClean="0"/>
              <a:t>	+ </a:t>
            </a:r>
            <a:r>
              <a:rPr lang="en-US" sz="1400" dirty="0"/>
              <a:t>sign indicates the sum of the corresponding row or column in the data </a:t>
            </a:r>
            <a:r>
              <a:rPr lang="en-US" sz="1400" dirty="0" smtClean="0"/>
              <a:t>matrix</a:t>
            </a:r>
            <a:endParaRPr lang="en-US" sz="1400" dirty="0"/>
          </a:p>
          <a:p>
            <a:endParaRPr lang="en-US" i="1" dirty="0" smtClean="0"/>
          </a:p>
          <a:p>
            <a:r>
              <a:rPr lang="en-US" sz="1600" dirty="0" smtClean="0"/>
              <a:t>This </a:t>
            </a:r>
            <a:r>
              <a:rPr lang="en-US" sz="1600" dirty="0"/>
              <a:t>measure is a Euclidean distance computed using relative abundances weighted by the inverse of the square roots of the species (column) sums (i.e., rare species are weighted more heavily than abundant species): i.e., data are transformed in the following way</a:t>
            </a:r>
            <a:r>
              <a:rPr lang="en-US" sz="1600" dirty="0" smtClean="0"/>
              <a:t>:</a:t>
            </a:r>
          </a:p>
          <a:p>
            <a:endParaRPr lang="en-US" sz="1600" dirty="0"/>
          </a:p>
          <a:p>
            <a:r>
              <a:rPr lang="en-US" sz="1600" i="1" dirty="0" smtClean="0"/>
              <a:t>Chi-squared </a:t>
            </a:r>
            <a:r>
              <a:rPr lang="en-US" sz="1600" i="1" dirty="0"/>
              <a:t>distance</a:t>
            </a:r>
            <a:r>
              <a:rPr lang="en-US" sz="1600" dirty="0"/>
              <a:t> is the chi-squared metric multiplied by the square root of the sum of every cell in the data table (i.e., data are transformed: ) </a:t>
            </a:r>
            <a:endParaRPr lang="en-US" sz="1600" dirty="0" smtClean="0"/>
          </a:p>
          <a:p>
            <a:endParaRPr lang="en-US" sz="1600" dirty="0" smtClean="0"/>
          </a:p>
          <a:p>
            <a:endParaRPr lang="en-US" sz="1600" dirty="0" smtClean="0"/>
          </a:p>
          <a:p>
            <a:endParaRPr lang="en-US" sz="1600" dirty="0" smtClean="0"/>
          </a:p>
          <a:p>
            <a:r>
              <a:rPr lang="en-US" sz="1600" dirty="0" smtClean="0"/>
              <a:t>This measure is </a:t>
            </a:r>
            <a:r>
              <a:rPr lang="en-US" sz="1600" dirty="0"/>
              <a:t>the basis for correspondence analysis:</a:t>
            </a:r>
          </a:p>
          <a:p>
            <a:endParaRPr lang="en-US" dirty="0"/>
          </a:p>
        </p:txBody>
      </p:sp>
      <p:sp>
        <p:nvSpPr>
          <p:cNvPr id="2" name="TextBox 1"/>
          <p:cNvSpPr txBox="1"/>
          <p:nvPr/>
        </p:nvSpPr>
        <p:spPr>
          <a:xfrm>
            <a:off x="0" y="67564"/>
            <a:ext cx="9144000" cy="523220"/>
          </a:xfrm>
          <a:prstGeom prst="rect">
            <a:avLst/>
          </a:prstGeom>
          <a:noFill/>
        </p:spPr>
        <p:txBody>
          <a:bodyPr wrap="square" rtlCol="0">
            <a:spAutoFit/>
          </a:bodyPr>
          <a:lstStyle/>
          <a:p>
            <a:pPr algn="ctr"/>
            <a:r>
              <a:rPr lang="en-US" sz="2800" b="1" dirty="0" smtClean="0"/>
              <a:t>Measuring Similarities</a:t>
            </a:r>
          </a:p>
        </p:txBody>
      </p:sp>
      <p:sp>
        <p:nvSpPr>
          <p:cNvPr id="3" name="TextBox 2"/>
          <p:cNvSpPr txBox="1"/>
          <p:nvPr/>
        </p:nvSpPr>
        <p:spPr>
          <a:xfrm>
            <a:off x="185057" y="522479"/>
            <a:ext cx="8763000" cy="369332"/>
          </a:xfrm>
          <a:prstGeom prst="rect">
            <a:avLst/>
          </a:prstGeom>
          <a:noFill/>
        </p:spPr>
        <p:txBody>
          <a:bodyPr wrap="square" rtlCol="0">
            <a:spAutoFit/>
          </a:bodyPr>
          <a:lstStyle/>
          <a:p>
            <a:r>
              <a:rPr lang="en-US" b="1" dirty="0" smtClean="0"/>
              <a:t>Similarity </a:t>
            </a:r>
            <a:r>
              <a:rPr lang="en-US" b="1" dirty="0"/>
              <a:t>Metrics Based on </a:t>
            </a:r>
            <a:r>
              <a:rPr lang="en-US" b="1" dirty="0" smtClean="0"/>
              <a:t>Geometry</a:t>
            </a:r>
            <a:endParaRPr lang="en-US" b="1" dirty="0"/>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8" name="Rectangle 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1"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7" name="Object 6"/>
          <p:cNvGraphicFramePr>
            <a:graphicFrameLocks noChangeAspect="1"/>
          </p:cNvGraphicFramePr>
          <p:nvPr>
            <p:extLst>
              <p:ext uri="{D42A27DB-BD31-4B8C-83A1-F6EECF244321}">
                <p14:modId xmlns:p14="http://schemas.microsoft.com/office/powerpoint/2010/main" val="3275462530"/>
              </p:ext>
            </p:extLst>
          </p:nvPr>
        </p:nvGraphicFramePr>
        <p:xfrm>
          <a:off x="5772457" y="891811"/>
          <a:ext cx="3025856" cy="870856"/>
        </p:xfrm>
        <a:graphic>
          <a:graphicData uri="http://schemas.openxmlformats.org/presentationml/2006/ole">
            <mc:AlternateContent xmlns:mc="http://schemas.openxmlformats.org/markup-compatibility/2006">
              <mc:Choice xmlns:v="urn:schemas-microsoft-com:vml" Requires="v">
                <p:oleObj spid="_x0000_s5432" name="Equation" r:id="rId3" imgW="1955800" imgH="558800" progId="Equation.3">
                  <p:embed/>
                </p:oleObj>
              </mc:Choice>
              <mc:Fallback>
                <p:oleObj name="Equation" r:id="rId3" imgW="1955800" imgH="5588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72457" y="891811"/>
                        <a:ext cx="3025856" cy="870856"/>
                      </a:xfrm>
                      <a:prstGeom prst="rect">
                        <a:avLst/>
                      </a:prstGeom>
                      <a:noFill/>
                    </p:spPr>
                  </p:pic>
                </p:oleObj>
              </mc:Fallback>
            </mc:AlternateContent>
          </a:graphicData>
        </a:graphic>
      </p:graphicFrame>
      <p:sp>
        <p:nvSpPr>
          <p:cNvPr id="10"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2" name="Object 11"/>
          <p:cNvGraphicFramePr>
            <a:graphicFrameLocks noChangeAspect="1"/>
          </p:cNvGraphicFramePr>
          <p:nvPr>
            <p:extLst>
              <p:ext uri="{D42A27DB-BD31-4B8C-83A1-F6EECF244321}">
                <p14:modId xmlns:p14="http://schemas.microsoft.com/office/powerpoint/2010/main" val="2920807402"/>
              </p:ext>
            </p:extLst>
          </p:nvPr>
        </p:nvGraphicFramePr>
        <p:xfrm>
          <a:off x="2416629" y="2250079"/>
          <a:ext cx="3001138" cy="901982"/>
        </p:xfrm>
        <a:graphic>
          <a:graphicData uri="http://schemas.openxmlformats.org/presentationml/2006/ole">
            <mc:AlternateContent xmlns:mc="http://schemas.openxmlformats.org/markup-compatibility/2006">
              <mc:Choice xmlns:v="urn:schemas-microsoft-com:vml" Requires="v">
                <p:oleObj spid="_x0000_s5433" name="Equation" r:id="rId5" imgW="1739900" imgH="520700" progId="Equation.3">
                  <p:embed/>
                </p:oleObj>
              </mc:Choice>
              <mc:Fallback>
                <p:oleObj name="Equation" r:id="rId5" imgW="1739900" imgH="5207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16629" y="2250079"/>
                        <a:ext cx="3001138" cy="901982"/>
                      </a:xfrm>
                      <a:prstGeom prst="rect">
                        <a:avLst/>
                      </a:prstGeom>
                      <a:noFill/>
                    </p:spPr>
                  </p:pic>
                </p:oleObj>
              </mc:Fallback>
            </mc:AlternateContent>
          </a:graphicData>
        </a:graphic>
      </p:graphicFrame>
      <p:sp>
        <p:nvSpPr>
          <p:cNvPr id="14"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5" name="Object 14"/>
          <p:cNvGraphicFramePr>
            <a:graphicFrameLocks noChangeAspect="1"/>
          </p:cNvGraphicFramePr>
          <p:nvPr>
            <p:extLst>
              <p:ext uri="{D42A27DB-BD31-4B8C-83A1-F6EECF244321}">
                <p14:modId xmlns:p14="http://schemas.microsoft.com/office/powerpoint/2010/main" val="35144747"/>
              </p:ext>
            </p:extLst>
          </p:nvPr>
        </p:nvGraphicFramePr>
        <p:xfrm>
          <a:off x="4821522" y="5417857"/>
          <a:ext cx="3767566" cy="904874"/>
        </p:xfrm>
        <a:graphic>
          <a:graphicData uri="http://schemas.openxmlformats.org/presentationml/2006/ole">
            <mc:AlternateContent xmlns:mc="http://schemas.openxmlformats.org/markup-compatibility/2006">
              <mc:Choice xmlns:v="urn:schemas-microsoft-com:vml" Requires="v">
                <p:oleObj spid="_x0000_s5434" name="Equation" r:id="rId7" imgW="2184400" imgH="520700" progId="Equation.3">
                  <p:embed/>
                </p:oleObj>
              </mc:Choice>
              <mc:Fallback>
                <p:oleObj name="Equation" r:id="rId7" imgW="2184400" imgH="5207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821522" y="5417857"/>
                        <a:ext cx="3767566" cy="904874"/>
                      </a:xfrm>
                      <a:prstGeom prst="rect">
                        <a:avLst/>
                      </a:prstGeom>
                      <a:noFill/>
                    </p:spPr>
                  </p:pic>
                </p:oleObj>
              </mc:Fallback>
            </mc:AlternateContent>
          </a:graphicData>
        </a:graphic>
      </p:graphicFrame>
      <p:graphicFrame>
        <p:nvGraphicFramePr>
          <p:cNvPr id="17" name="Object 16"/>
          <p:cNvGraphicFramePr>
            <a:graphicFrameLocks noChangeAspect="1"/>
          </p:cNvGraphicFramePr>
          <p:nvPr>
            <p:extLst>
              <p:ext uri="{D42A27DB-BD31-4B8C-83A1-F6EECF244321}">
                <p14:modId xmlns:p14="http://schemas.microsoft.com/office/powerpoint/2010/main" val="4222587613"/>
              </p:ext>
            </p:extLst>
          </p:nvPr>
        </p:nvGraphicFramePr>
        <p:xfrm>
          <a:off x="5910146" y="4069962"/>
          <a:ext cx="1315844" cy="603095"/>
        </p:xfrm>
        <a:graphic>
          <a:graphicData uri="http://schemas.openxmlformats.org/presentationml/2006/ole">
            <mc:AlternateContent xmlns:mc="http://schemas.openxmlformats.org/markup-compatibility/2006">
              <mc:Choice xmlns:v="urn:schemas-microsoft-com:vml" Requires="v">
                <p:oleObj spid="_x0000_s5435" name="Equation" r:id="rId9" imgW="914400" imgH="419100" progId="Equation.3">
                  <p:embed/>
                </p:oleObj>
              </mc:Choice>
              <mc:Fallback>
                <p:oleObj name="Equation" r:id="rId9" imgW="914400" imgH="41910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910146" y="4069962"/>
                        <a:ext cx="1315844" cy="603095"/>
                      </a:xfrm>
                      <a:prstGeom prst="rect">
                        <a:avLst/>
                      </a:prstGeom>
                      <a:noFill/>
                    </p:spPr>
                  </p:pic>
                </p:oleObj>
              </mc:Fallback>
            </mc:AlternateContent>
          </a:graphicData>
        </a:graphic>
      </p:graphicFrame>
      <p:graphicFrame>
        <p:nvGraphicFramePr>
          <p:cNvPr id="18" name="Object 17"/>
          <p:cNvGraphicFramePr>
            <a:graphicFrameLocks noChangeAspect="1"/>
          </p:cNvGraphicFramePr>
          <p:nvPr>
            <p:extLst>
              <p:ext uri="{D42A27DB-BD31-4B8C-83A1-F6EECF244321}">
                <p14:modId xmlns:p14="http://schemas.microsoft.com/office/powerpoint/2010/main" val="4007237343"/>
              </p:ext>
            </p:extLst>
          </p:nvPr>
        </p:nvGraphicFramePr>
        <p:xfrm>
          <a:off x="3942669" y="4845901"/>
          <a:ext cx="1582843" cy="531642"/>
        </p:xfrm>
        <a:graphic>
          <a:graphicData uri="http://schemas.openxmlformats.org/presentationml/2006/ole">
            <mc:AlternateContent xmlns:mc="http://schemas.openxmlformats.org/markup-compatibility/2006">
              <mc:Choice xmlns:v="urn:schemas-microsoft-com:vml" Requires="v">
                <p:oleObj spid="_x0000_s5436" name="Equation" r:id="rId11" imgW="1244600" imgH="419100" progId="Equation.3">
                  <p:embed/>
                </p:oleObj>
              </mc:Choice>
              <mc:Fallback>
                <p:oleObj name="Equation" r:id="rId11" imgW="1244600" imgH="419100"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942669" y="4845901"/>
                        <a:ext cx="1582843" cy="531642"/>
                      </a:xfrm>
                      <a:prstGeom prst="rect">
                        <a:avLst/>
                      </a:prstGeom>
                      <a:noFill/>
                    </p:spPr>
                  </p:pic>
                </p:oleObj>
              </mc:Fallback>
            </mc:AlternateContent>
          </a:graphicData>
        </a:graphic>
      </p:graphicFrame>
    </p:spTree>
    <p:extLst>
      <p:ext uri="{BB962C8B-B14F-4D97-AF65-F5344CB8AC3E}">
        <p14:creationId xmlns:p14="http://schemas.microsoft.com/office/powerpoint/2010/main" val="265684354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7787" y="87350"/>
            <a:ext cx="8856724" cy="3416320"/>
          </a:xfrm>
          <a:prstGeom prst="rect">
            <a:avLst/>
          </a:prstGeom>
          <a:noFill/>
        </p:spPr>
        <p:txBody>
          <a:bodyPr wrap="square" rtlCol="0">
            <a:spAutoFit/>
          </a:bodyPr>
          <a:lstStyle/>
          <a:p>
            <a:r>
              <a:rPr lang="en-US" b="1" dirty="0" smtClean="0"/>
              <a:t>Coefficients </a:t>
            </a:r>
            <a:r>
              <a:rPr lang="en-US" b="1" dirty="0"/>
              <a:t>of </a:t>
            </a:r>
            <a:r>
              <a:rPr lang="en-US" b="1" dirty="0" smtClean="0"/>
              <a:t>Association </a:t>
            </a:r>
            <a:r>
              <a:rPr lang="en-US" dirty="0" smtClean="0"/>
              <a:t>– variety of measures of similarities that are commonly used in ecology and often provide a non-Euclidean measure of similarity between samples or taxa. </a:t>
            </a:r>
            <a:endParaRPr lang="en-US" dirty="0"/>
          </a:p>
          <a:p>
            <a:endParaRPr lang="en-US" b="1" dirty="0" smtClean="0"/>
          </a:p>
          <a:p>
            <a:r>
              <a:rPr lang="en-US" b="1" dirty="0" smtClean="0"/>
              <a:t>Binary Coefficients</a:t>
            </a:r>
            <a:r>
              <a:rPr lang="en-US" b="1" dirty="0"/>
              <a:t> </a:t>
            </a:r>
            <a:r>
              <a:rPr lang="en-US" dirty="0" smtClean="0"/>
              <a:t>are </a:t>
            </a:r>
            <a:r>
              <a:rPr lang="en-US" dirty="0"/>
              <a:t>based on “presence-absence” data </a:t>
            </a:r>
            <a:r>
              <a:rPr lang="en-US" dirty="0" smtClean="0"/>
              <a:t>exclusively and provide a non-Euclidean measure of pairwise distances between samples</a:t>
            </a:r>
            <a:endParaRPr lang="en-US" dirty="0"/>
          </a:p>
          <a:p>
            <a:endParaRPr lang="en-US" dirty="0" smtClean="0"/>
          </a:p>
          <a:p>
            <a:r>
              <a:rPr lang="en-US" dirty="0" smtClean="0"/>
              <a:t>These coefficients are computed based on four parameters</a:t>
            </a:r>
            <a:r>
              <a:rPr lang="en-US" dirty="0"/>
              <a:t>:</a:t>
            </a:r>
          </a:p>
          <a:p>
            <a:endParaRPr lang="en-US" i="1" dirty="0" smtClean="0"/>
          </a:p>
          <a:p>
            <a:r>
              <a:rPr lang="en-US" i="1" dirty="0" smtClean="0"/>
              <a:t>a</a:t>
            </a:r>
            <a:r>
              <a:rPr lang="en-US" dirty="0" smtClean="0"/>
              <a:t> </a:t>
            </a:r>
            <a:r>
              <a:rPr lang="en-US" dirty="0"/>
              <a:t>= number of taxa </a:t>
            </a:r>
            <a:r>
              <a:rPr lang="en-US" dirty="0" smtClean="0"/>
              <a:t>present in </a:t>
            </a:r>
            <a:r>
              <a:rPr lang="en-US" dirty="0"/>
              <a:t>both </a:t>
            </a:r>
            <a:r>
              <a:rPr lang="en-US" dirty="0" smtClean="0"/>
              <a:t>samples</a:t>
            </a:r>
            <a:endParaRPr lang="en-US" dirty="0"/>
          </a:p>
          <a:p>
            <a:r>
              <a:rPr lang="en-US" i="1" dirty="0" smtClean="0"/>
              <a:t>b</a:t>
            </a:r>
            <a:r>
              <a:rPr lang="en-US" dirty="0" smtClean="0"/>
              <a:t> </a:t>
            </a:r>
            <a:r>
              <a:rPr lang="en-US" dirty="0"/>
              <a:t>= number of taxa </a:t>
            </a:r>
            <a:r>
              <a:rPr lang="en-US" dirty="0" smtClean="0"/>
              <a:t>present in </a:t>
            </a:r>
            <a:r>
              <a:rPr lang="en-US" dirty="0"/>
              <a:t>A but not B</a:t>
            </a:r>
          </a:p>
          <a:p>
            <a:r>
              <a:rPr lang="en-US" i="1" dirty="0" smtClean="0"/>
              <a:t>c</a:t>
            </a:r>
            <a:r>
              <a:rPr lang="en-US" dirty="0" smtClean="0"/>
              <a:t> </a:t>
            </a:r>
            <a:r>
              <a:rPr lang="en-US" dirty="0"/>
              <a:t>= number of taxa </a:t>
            </a:r>
            <a:r>
              <a:rPr lang="en-US" dirty="0" smtClean="0"/>
              <a:t>present in </a:t>
            </a:r>
            <a:r>
              <a:rPr lang="en-US" dirty="0"/>
              <a:t>B but not A</a:t>
            </a:r>
          </a:p>
          <a:p>
            <a:r>
              <a:rPr lang="en-US" i="1" dirty="0" smtClean="0"/>
              <a:t>d</a:t>
            </a:r>
            <a:r>
              <a:rPr lang="en-US" dirty="0" smtClean="0"/>
              <a:t> </a:t>
            </a:r>
            <a:r>
              <a:rPr lang="en-US" dirty="0"/>
              <a:t>= number of </a:t>
            </a:r>
            <a:r>
              <a:rPr lang="en-US" dirty="0" smtClean="0"/>
              <a:t>taxa absent </a:t>
            </a:r>
            <a:r>
              <a:rPr lang="en-US" dirty="0"/>
              <a:t>from both </a:t>
            </a:r>
            <a:r>
              <a:rPr lang="en-US" dirty="0" smtClean="0"/>
              <a:t>samples</a:t>
            </a:r>
            <a:endParaRPr lang="en-US" dirty="0"/>
          </a:p>
        </p:txBody>
      </p:sp>
      <p:pic>
        <p:nvPicPr>
          <p:cNvPr id="26629" name="Picture 5"/>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69875" y="4368317"/>
            <a:ext cx="5850578" cy="839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6630" name="Picture 6"/>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804112" y="2292802"/>
            <a:ext cx="4048307" cy="14176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2136026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12534</TotalTime>
  <Words>1984</Words>
  <Application>Microsoft Office PowerPoint</Application>
  <PresentationFormat>On-screen Show (4:3)</PresentationFormat>
  <Paragraphs>290</Paragraphs>
  <Slides>35</Slides>
  <Notes>0</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35</vt:i4>
      </vt:variant>
    </vt:vector>
  </HeadingPairs>
  <TitlesOfParts>
    <vt:vector size="41" baseType="lpstr">
      <vt:lpstr>Arial</vt:lpstr>
      <vt:lpstr>Calibri</vt:lpstr>
      <vt:lpstr>Symbol</vt:lpstr>
      <vt:lpstr>Times New Roman</vt:lpstr>
      <vt:lpstr>Office Theme</vt:lpstr>
      <vt:lpstr>Equation</vt:lpstr>
      <vt:lpstr>Measuring Similarity/Dissimilarity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dc:title>
  <dc:creator>Kowalewski,Michal</dc:creator>
  <cp:lastModifiedBy>Kowalewski,Michal</cp:lastModifiedBy>
  <cp:revision>300</cp:revision>
  <cp:lastPrinted>2013-10-13T21:49:30Z</cp:lastPrinted>
  <dcterms:created xsi:type="dcterms:W3CDTF">2013-06-29T16:22:45Z</dcterms:created>
  <dcterms:modified xsi:type="dcterms:W3CDTF">2018-10-08T23:02:38Z</dcterms:modified>
</cp:coreProperties>
</file>